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2" r:id="rId4"/>
    <p:sldId id="258" r:id="rId5"/>
    <p:sldId id="259" r:id="rId6"/>
    <p:sldId id="260" r:id="rId7"/>
    <p:sldId id="261" r:id="rId8"/>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667E9E-B827-86A6-86CF-9466219A30E2}" v="64" dt="2025-11-14T14:15:24.277"/>
    <p1510:client id="{BB66C973-FB57-3EF8-1978-87AFFA1DFA67}" v="26" dt="2025-11-14T14:18:41.4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1" d="100"/>
          <a:sy n="111" d="100"/>
        </p:scale>
        <p:origin x="30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99E955-CF57-4ABD-80F7-6A328A7180F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251BEBC-1BAB-4B0B-A4EC-3E0EB4D2CB7D}">
      <dgm:prSet/>
      <dgm:spPr/>
      <dgm:t>
        <a:bodyPr/>
        <a:lstStyle/>
        <a:p>
          <a:r>
            <a:rPr lang="en-GB"/>
            <a:t>How would I treat myself differently if I believed I’m made in God’s image?”</a:t>
          </a:r>
          <a:endParaRPr lang="en-US"/>
        </a:p>
      </dgm:t>
    </dgm:pt>
    <dgm:pt modelId="{02220808-71D9-422C-A7DA-BA012C077545}" type="parTrans" cxnId="{267CBBFA-A60A-4647-A258-D8ECFE690782}">
      <dgm:prSet/>
      <dgm:spPr/>
      <dgm:t>
        <a:bodyPr/>
        <a:lstStyle/>
        <a:p>
          <a:endParaRPr lang="en-US"/>
        </a:p>
      </dgm:t>
    </dgm:pt>
    <dgm:pt modelId="{24ACC70A-0AE6-4A4E-8344-C374E767430E}" type="sibTrans" cxnId="{267CBBFA-A60A-4647-A258-D8ECFE690782}">
      <dgm:prSet/>
      <dgm:spPr/>
      <dgm:t>
        <a:bodyPr/>
        <a:lstStyle/>
        <a:p>
          <a:endParaRPr lang="en-US"/>
        </a:p>
      </dgm:t>
    </dgm:pt>
    <dgm:pt modelId="{4713ECB7-609B-4C95-A365-7A51CCA9E621}">
      <dgm:prSet/>
      <dgm:spPr/>
      <dgm:t>
        <a:bodyPr/>
        <a:lstStyle/>
        <a:p>
          <a:r>
            <a:rPr lang="en-GB"/>
            <a:t>What’s something unique about me that reflects something of God’s character?</a:t>
          </a:r>
          <a:endParaRPr lang="en-US"/>
        </a:p>
      </dgm:t>
    </dgm:pt>
    <dgm:pt modelId="{035C47AE-386C-48C7-B1EC-89B1914DE09E}" type="parTrans" cxnId="{0344275B-E943-46D4-853B-CE32D93CC9CE}">
      <dgm:prSet/>
      <dgm:spPr/>
      <dgm:t>
        <a:bodyPr/>
        <a:lstStyle/>
        <a:p>
          <a:endParaRPr lang="en-US"/>
        </a:p>
      </dgm:t>
    </dgm:pt>
    <dgm:pt modelId="{2E688F17-3F2D-4E59-8278-F97F5A202299}" type="sibTrans" cxnId="{0344275B-E943-46D4-853B-CE32D93CC9CE}">
      <dgm:prSet/>
      <dgm:spPr/>
      <dgm:t>
        <a:bodyPr/>
        <a:lstStyle/>
        <a:p>
          <a:endParaRPr lang="en-US"/>
        </a:p>
      </dgm:t>
    </dgm:pt>
    <dgm:pt modelId="{76FCC64F-CB07-4157-8CFE-5DD222E5EE86}">
      <dgm:prSet/>
      <dgm:spPr/>
      <dgm:t>
        <a:bodyPr/>
        <a:lstStyle/>
        <a:p>
          <a:r>
            <a:rPr lang="en-GB"/>
            <a:t>Have I ever forgotten my worth? What helped remind me?</a:t>
          </a:r>
          <a:endParaRPr lang="en-US"/>
        </a:p>
      </dgm:t>
    </dgm:pt>
    <dgm:pt modelId="{88D9ADDD-1392-4A5D-983B-D626A799FCFC}" type="parTrans" cxnId="{A68566C2-4B7F-44AB-9F26-53A8F693078E}">
      <dgm:prSet/>
      <dgm:spPr/>
      <dgm:t>
        <a:bodyPr/>
        <a:lstStyle/>
        <a:p>
          <a:endParaRPr lang="en-US"/>
        </a:p>
      </dgm:t>
    </dgm:pt>
    <dgm:pt modelId="{075FF93D-D145-48A8-BBD9-390DCD88EA9F}" type="sibTrans" cxnId="{A68566C2-4B7F-44AB-9F26-53A8F693078E}">
      <dgm:prSet/>
      <dgm:spPr/>
      <dgm:t>
        <a:bodyPr/>
        <a:lstStyle/>
        <a:p>
          <a:endParaRPr lang="en-US"/>
        </a:p>
      </dgm:t>
    </dgm:pt>
    <dgm:pt modelId="{6FBF8031-169F-459E-B486-2C04D9903F13}">
      <dgm:prSet/>
      <dgm:spPr/>
      <dgm:t>
        <a:bodyPr/>
        <a:lstStyle/>
        <a:p>
          <a:r>
            <a:rPr lang="en-GB"/>
            <a:t>What does it mean to </a:t>
          </a:r>
          <a:r>
            <a:rPr lang="en-GB" i="1"/>
            <a:t>truly</a:t>
          </a:r>
          <a:r>
            <a:rPr lang="en-GB"/>
            <a:t> believe that I have value just as I am?</a:t>
          </a:r>
          <a:endParaRPr lang="en-US"/>
        </a:p>
      </dgm:t>
    </dgm:pt>
    <dgm:pt modelId="{8274ADA2-0599-4022-821A-B36C34987A09}" type="parTrans" cxnId="{4AC5CD14-5661-46C4-B9BC-485C338D7F16}">
      <dgm:prSet/>
      <dgm:spPr/>
      <dgm:t>
        <a:bodyPr/>
        <a:lstStyle/>
        <a:p>
          <a:endParaRPr lang="en-US"/>
        </a:p>
      </dgm:t>
    </dgm:pt>
    <dgm:pt modelId="{3F6CAA95-FF43-4050-B109-3DB907242567}" type="sibTrans" cxnId="{4AC5CD14-5661-46C4-B9BC-485C338D7F16}">
      <dgm:prSet/>
      <dgm:spPr/>
      <dgm:t>
        <a:bodyPr/>
        <a:lstStyle/>
        <a:p>
          <a:endParaRPr lang="en-US"/>
        </a:p>
      </dgm:t>
    </dgm:pt>
    <dgm:pt modelId="{3EC9002A-BBC3-4339-BF16-9CB66EF2E0F9}">
      <dgm:prSet/>
      <dgm:spPr/>
      <dgm:t>
        <a:bodyPr/>
        <a:lstStyle/>
        <a:p>
          <a:r>
            <a:rPr lang="en-GB"/>
            <a:t>Who in my life helps me see my value?</a:t>
          </a:r>
          <a:endParaRPr lang="en-US"/>
        </a:p>
      </dgm:t>
    </dgm:pt>
    <dgm:pt modelId="{9F9FB872-67DC-47A2-A546-34BA5A3ED629}" type="parTrans" cxnId="{9D51B78C-8CC2-429B-A700-1008330392F8}">
      <dgm:prSet/>
      <dgm:spPr/>
      <dgm:t>
        <a:bodyPr/>
        <a:lstStyle/>
        <a:p>
          <a:endParaRPr lang="en-US"/>
        </a:p>
      </dgm:t>
    </dgm:pt>
    <dgm:pt modelId="{E6013661-2668-481D-995E-A8178943E991}" type="sibTrans" cxnId="{9D51B78C-8CC2-429B-A700-1008330392F8}">
      <dgm:prSet/>
      <dgm:spPr/>
      <dgm:t>
        <a:bodyPr/>
        <a:lstStyle/>
        <a:p>
          <a:endParaRPr lang="en-US"/>
        </a:p>
      </dgm:t>
    </dgm:pt>
    <dgm:pt modelId="{5BE8B32A-6A2C-44A1-B2FF-6CBCEB70ABB3}" type="pres">
      <dgm:prSet presAssocID="{6399E955-CF57-4ABD-80F7-6A328A7180F8}" presName="linear" presStyleCnt="0">
        <dgm:presLayoutVars>
          <dgm:animLvl val="lvl"/>
          <dgm:resizeHandles val="exact"/>
        </dgm:presLayoutVars>
      </dgm:prSet>
      <dgm:spPr/>
    </dgm:pt>
    <dgm:pt modelId="{431EEE69-A695-4768-AFC2-FBDDF0204A6D}" type="pres">
      <dgm:prSet presAssocID="{A251BEBC-1BAB-4B0B-A4EC-3E0EB4D2CB7D}" presName="parentText" presStyleLbl="node1" presStyleIdx="0" presStyleCnt="5">
        <dgm:presLayoutVars>
          <dgm:chMax val="0"/>
          <dgm:bulletEnabled val="1"/>
        </dgm:presLayoutVars>
      </dgm:prSet>
      <dgm:spPr/>
    </dgm:pt>
    <dgm:pt modelId="{050AAF0A-F9DF-453D-8B82-38C6D0FA6B2D}" type="pres">
      <dgm:prSet presAssocID="{24ACC70A-0AE6-4A4E-8344-C374E767430E}" presName="spacer" presStyleCnt="0"/>
      <dgm:spPr/>
    </dgm:pt>
    <dgm:pt modelId="{AC02CAA6-05C0-4763-9ECB-35D10F54AB5D}" type="pres">
      <dgm:prSet presAssocID="{4713ECB7-609B-4C95-A365-7A51CCA9E621}" presName="parentText" presStyleLbl="node1" presStyleIdx="1" presStyleCnt="5">
        <dgm:presLayoutVars>
          <dgm:chMax val="0"/>
          <dgm:bulletEnabled val="1"/>
        </dgm:presLayoutVars>
      </dgm:prSet>
      <dgm:spPr/>
    </dgm:pt>
    <dgm:pt modelId="{1C11FB2D-2D66-489A-831E-32C4BB379916}" type="pres">
      <dgm:prSet presAssocID="{2E688F17-3F2D-4E59-8278-F97F5A202299}" presName="spacer" presStyleCnt="0"/>
      <dgm:spPr/>
    </dgm:pt>
    <dgm:pt modelId="{372702AF-8B1D-4F54-AC58-8D5FEE8E55CC}" type="pres">
      <dgm:prSet presAssocID="{76FCC64F-CB07-4157-8CFE-5DD222E5EE86}" presName="parentText" presStyleLbl="node1" presStyleIdx="2" presStyleCnt="5">
        <dgm:presLayoutVars>
          <dgm:chMax val="0"/>
          <dgm:bulletEnabled val="1"/>
        </dgm:presLayoutVars>
      </dgm:prSet>
      <dgm:spPr/>
    </dgm:pt>
    <dgm:pt modelId="{F82108BF-8590-41AD-85F2-9532FB1570C5}" type="pres">
      <dgm:prSet presAssocID="{075FF93D-D145-48A8-BBD9-390DCD88EA9F}" presName="spacer" presStyleCnt="0"/>
      <dgm:spPr/>
    </dgm:pt>
    <dgm:pt modelId="{0A094F6B-BB47-41B2-921E-20552A4EE38A}" type="pres">
      <dgm:prSet presAssocID="{6FBF8031-169F-459E-B486-2C04D9903F13}" presName="parentText" presStyleLbl="node1" presStyleIdx="3" presStyleCnt="5">
        <dgm:presLayoutVars>
          <dgm:chMax val="0"/>
          <dgm:bulletEnabled val="1"/>
        </dgm:presLayoutVars>
      </dgm:prSet>
      <dgm:spPr/>
    </dgm:pt>
    <dgm:pt modelId="{34C40528-9D48-456F-9C43-A329C2852B65}" type="pres">
      <dgm:prSet presAssocID="{3F6CAA95-FF43-4050-B109-3DB907242567}" presName="spacer" presStyleCnt="0"/>
      <dgm:spPr/>
    </dgm:pt>
    <dgm:pt modelId="{0BF03794-D1B7-4356-9471-CA33C899C1AD}" type="pres">
      <dgm:prSet presAssocID="{3EC9002A-BBC3-4339-BF16-9CB66EF2E0F9}" presName="parentText" presStyleLbl="node1" presStyleIdx="4" presStyleCnt="5">
        <dgm:presLayoutVars>
          <dgm:chMax val="0"/>
          <dgm:bulletEnabled val="1"/>
        </dgm:presLayoutVars>
      </dgm:prSet>
      <dgm:spPr/>
    </dgm:pt>
  </dgm:ptLst>
  <dgm:cxnLst>
    <dgm:cxn modelId="{47917102-A776-4C97-8ABF-36718597ED3E}" type="presOf" srcId="{4713ECB7-609B-4C95-A365-7A51CCA9E621}" destId="{AC02CAA6-05C0-4763-9ECB-35D10F54AB5D}" srcOrd="0" destOrd="0" presId="urn:microsoft.com/office/officeart/2005/8/layout/vList2"/>
    <dgm:cxn modelId="{B42B5707-DE2D-4473-BE53-16B8C3B096DA}" type="presOf" srcId="{76FCC64F-CB07-4157-8CFE-5DD222E5EE86}" destId="{372702AF-8B1D-4F54-AC58-8D5FEE8E55CC}" srcOrd="0" destOrd="0" presId="urn:microsoft.com/office/officeart/2005/8/layout/vList2"/>
    <dgm:cxn modelId="{4AC5CD14-5661-46C4-B9BC-485C338D7F16}" srcId="{6399E955-CF57-4ABD-80F7-6A328A7180F8}" destId="{6FBF8031-169F-459E-B486-2C04D9903F13}" srcOrd="3" destOrd="0" parTransId="{8274ADA2-0599-4022-821A-B36C34987A09}" sibTransId="{3F6CAA95-FF43-4050-B109-3DB907242567}"/>
    <dgm:cxn modelId="{E4E80A1C-7197-440C-AA36-1E86C635D9E5}" type="presOf" srcId="{A251BEBC-1BAB-4B0B-A4EC-3E0EB4D2CB7D}" destId="{431EEE69-A695-4768-AFC2-FBDDF0204A6D}" srcOrd="0" destOrd="0" presId="urn:microsoft.com/office/officeart/2005/8/layout/vList2"/>
    <dgm:cxn modelId="{0344275B-E943-46D4-853B-CE32D93CC9CE}" srcId="{6399E955-CF57-4ABD-80F7-6A328A7180F8}" destId="{4713ECB7-609B-4C95-A365-7A51CCA9E621}" srcOrd="1" destOrd="0" parTransId="{035C47AE-386C-48C7-B1EC-89B1914DE09E}" sibTransId="{2E688F17-3F2D-4E59-8278-F97F5A202299}"/>
    <dgm:cxn modelId="{9382845E-526A-461D-AC98-E7AB21B29C8D}" type="presOf" srcId="{6FBF8031-169F-459E-B486-2C04D9903F13}" destId="{0A094F6B-BB47-41B2-921E-20552A4EE38A}" srcOrd="0" destOrd="0" presId="urn:microsoft.com/office/officeart/2005/8/layout/vList2"/>
    <dgm:cxn modelId="{BD42774F-B662-4BA8-9E0A-F114F2A9E38A}" type="presOf" srcId="{3EC9002A-BBC3-4339-BF16-9CB66EF2E0F9}" destId="{0BF03794-D1B7-4356-9471-CA33C899C1AD}" srcOrd="0" destOrd="0" presId="urn:microsoft.com/office/officeart/2005/8/layout/vList2"/>
    <dgm:cxn modelId="{9D51B78C-8CC2-429B-A700-1008330392F8}" srcId="{6399E955-CF57-4ABD-80F7-6A328A7180F8}" destId="{3EC9002A-BBC3-4339-BF16-9CB66EF2E0F9}" srcOrd="4" destOrd="0" parTransId="{9F9FB872-67DC-47A2-A546-34BA5A3ED629}" sibTransId="{E6013661-2668-481D-995E-A8178943E991}"/>
    <dgm:cxn modelId="{A68566C2-4B7F-44AB-9F26-53A8F693078E}" srcId="{6399E955-CF57-4ABD-80F7-6A328A7180F8}" destId="{76FCC64F-CB07-4157-8CFE-5DD222E5EE86}" srcOrd="2" destOrd="0" parTransId="{88D9ADDD-1392-4A5D-983B-D626A799FCFC}" sibTransId="{075FF93D-D145-48A8-BBD9-390DCD88EA9F}"/>
    <dgm:cxn modelId="{7EA646E4-573E-4141-804A-39BE48F39D4C}" type="presOf" srcId="{6399E955-CF57-4ABD-80F7-6A328A7180F8}" destId="{5BE8B32A-6A2C-44A1-B2FF-6CBCEB70ABB3}" srcOrd="0" destOrd="0" presId="urn:microsoft.com/office/officeart/2005/8/layout/vList2"/>
    <dgm:cxn modelId="{267CBBFA-A60A-4647-A258-D8ECFE690782}" srcId="{6399E955-CF57-4ABD-80F7-6A328A7180F8}" destId="{A251BEBC-1BAB-4B0B-A4EC-3E0EB4D2CB7D}" srcOrd="0" destOrd="0" parTransId="{02220808-71D9-422C-A7DA-BA012C077545}" sibTransId="{24ACC70A-0AE6-4A4E-8344-C374E767430E}"/>
    <dgm:cxn modelId="{F7B5D408-DE28-447D-9477-92513FA4D13F}" type="presParOf" srcId="{5BE8B32A-6A2C-44A1-B2FF-6CBCEB70ABB3}" destId="{431EEE69-A695-4768-AFC2-FBDDF0204A6D}" srcOrd="0" destOrd="0" presId="urn:microsoft.com/office/officeart/2005/8/layout/vList2"/>
    <dgm:cxn modelId="{2FC9ED37-2B72-4C60-884A-2C26AD55941B}" type="presParOf" srcId="{5BE8B32A-6A2C-44A1-B2FF-6CBCEB70ABB3}" destId="{050AAF0A-F9DF-453D-8B82-38C6D0FA6B2D}" srcOrd="1" destOrd="0" presId="urn:microsoft.com/office/officeart/2005/8/layout/vList2"/>
    <dgm:cxn modelId="{6A218D62-77A8-4FD6-AA7B-0A34A498311C}" type="presParOf" srcId="{5BE8B32A-6A2C-44A1-B2FF-6CBCEB70ABB3}" destId="{AC02CAA6-05C0-4763-9ECB-35D10F54AB5D}" srcOrd="2" destOrd="0" presId="urn:microsoft.com/office/officeart/2005/8/layout/vList2"/>
    <dgm:cxn modelId="{3E1D34FC-7875-4118-B6A4-A2EF8D9DF200}" type="presParOf" srcId="{5BE8B32A-6A2C-44A1-B2FF-6CBCEB70ABB3}" destId="{1C11FB2D-2D66-489A-831E-32C4BB379916}" srcOrd="3" destOrd="0" presId="urn:microsoft.com/office/officeart/2005/8/layout/vList2"/>
    <dgm:cxn modelId="{C2512010-A5E3-420A-B5DB-FDBED5DCF61A}" type="presParOf" srcId="{5BE8B32A-6A2C-44A1-B2FF-6CBCEB70ABB3}" destId="{372702AF-8B1D-4F54-AC58-8D5FEE8E55CC}" srcOrd="4" destOrd="0" presId="urn:microsoft.com/office/officeart/2005/8/layout/vList2"/>
    <dgm:cxn modelId="{C2C832F5-8DC1-457F-81F9-0CE5AA9B6157}" type="presParOf" srcId="{5BE8B32A-6A2C-44A1-B2FF-6CBCEB70ABB3}" destId="{F82108BF-8590-41AD-85F2-9532FB1570C5}" srcOrd="5" destOrd="0" presId="urn:microsoft.com/office/officeart/2005/8/layout/vList2"/>
    <dgm:cxn modelId="{BA81EE1B-D134-4FA6-8E13-12E780F4AD02}" type="presParOf" srcId="{5BE8B32A-6A2C-44A1-B2FF-6CBCEB70ABB3}" destId="{0A094F6B-BB47-41B2-921E-20552A4EE38A}" srcOrd="6" destOrd="0" presId="urn:microsoft.com/office/officeart/2005/8/layout/vList2"/>
    <dgm:cxn modelId="{C03A5E68-A731-4EAA-B827-04EBECDEEFEC}" type="presParOf" srcId="{5BE8B32A-6A2C-44A1-B2FF-6CBCEB70ABB3}" destId="{34C40528-9D48-456F-9C43-A329C2852B65}" srcOrd="7" destOrd="0" presId="urn:microsoft.com/office/officeart/2005/8/layout/vList2"/>
    <dgm:cxn modelId="{98E8DC21-92D8-40B1-B65B-BF84EB5D2607}" type="presParOf" srcId="{5BE8B32A-6A2C-44A1-B2FF-6CBCEB70ABB3}" destId="{0BF03794-D1B7-4356-9471-CA33C899C1A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1EEE69-A695-4768-AFC2-FBDDF0204A6D}">
      <dsp:nvSpPr>
        <dsp:cNvPr id="0" name=""/>
        <dsp:cNvSpPr/>
      </dsp:nvSpPr>
      <dsp:spPr>
        <a:xfrm>
          <a:off x="0" y="630413"/>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How would I treat myself differently if I believed I’m made in God’s image?”</a:t>
          </a:r>
          <a:endParaRPr lang="en-US" sz="2300" kern="1200"/>
        </a:p>
      </dsp:txBody>
      <dsp:txXfrm>
        <a:off x="27586" y="657999"/>
        <a:ext cx="10460428" cy="509938"/>
      </dsp:txXfrm>
    </dsp:sp>
    <dsp:sp modelId="{AC02CAA6-05C0-4763-9ECB-35D10F54AB5D}">
      <dsp:nvSpPr>
        <dsp:cNvPr id="0" name=""/>
        <dsp:cNvSpPr/>
      </dsp:nvSpPr>
      <dsp:spPr>
        <a:xfrm>
          <a:off x="0" y="126176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What’s something unique about me that reflects something of God’s character?</a:t>
          </a:r>
          <a:endParaRPr lang="en-US" sz="2300" kern="1200"/>
        </a:p>
      </dsp:txBody>
      <dsp:txXfrm>
        <a:off x="27586" y="1289350"/>
        <a:ext cx="10460428" cy="509938"/>
      </dsp:txXfrm>
    </dsp:sp>
    <dsp:sp modelId="{372702AF-8B1D-4F54-AC58-8D5FEE8E55CC}">
      <dsp:nvSpPr>
        <dsp:cNvPr id="0" name=""/>
        <dsp:cNvSpPr/>
      </dsp:nvSpPr>
      <dsp:spPr>
        <a:xfrm>
          <a:off x="0" y="189311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Have I ever forgotten my worth? What helped remind me?</a:t>
          </a:r>
          <a:endParaRPr lang="en-US" sz="2300" kern="1200"/>
        </a:p>
      </dsp:txBody>
      <dsp:txXfrm>
        <a:off x="27586" y="1920700"/>
        <a:ext cx="10460428" cy="509938"/>
      </dsp:txXfrm>
    </dsp:sp>
    <dsp:sp modelId="{0A094F6B-BB47-41B2-921E-20552A4EE38A}">
      <dsp:nvSpPr>
        <dsp:cNvPr id="0" name=""/>
        <dsp:cNvSpPr/>
      </dsp:nvSpPr>
      <dsp:spPr>
        <a:xfrm>
          <a:off x="0" y="252446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What does it mean to </a:t>
          </a:r>
          <a:r>
            <a:rPr lang="en-GB" sz="2300" i="1" kern="1200"/>
            <a:t>truly</a:t>
          </a:r>
          <a:r>
            <a:rPr lang="en-GB" sz="2300" kern="1200"/>
            <a:t> believe that I have value just as I am?</a:t>
          </a:r>
          <a:endParaRPr lang="en-US" sz="2300" kern="1200"/>
        </a:p>
      </dsp:txBody>
      <dsp:txXfrm>
        <a:off x="27586" y="2552050"/>
        <a:ext cx="10460428" cy="509938"/>
      </dsp:txXfrm>
    </dsp:sp>
    <dsp:sp modelId="{0BF03794-D1B7-4356-9471-CA33C899C1AD}">
      <dsp:nvSpPr>
        <dsp:cNvPr id="0" name=""/>
        <dsp:cNvSpPr/>
      </dsp:nvSpPr>
      <dsp:spPr>
        <a:xfrm>
          <a:off x="0" y="3155814"/>
          <a:ext cx="10515600" cy="56511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Who in my life helps me see my value?</a:t>
          </a:r>
          <a:endParaRPr lang="en-US" sz="2300" kern="1200"/>
        </a:p>
      </dsp:txBody>
      <dsp:txXfrm>
        <a:off x="27586" y="3183400"/>
        <a:ext cx="10460428" cy="5099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19/11/2025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19/11/2025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19/11/2025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learn.eduopen.org/enrol/index.php?id=394"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3" name="Rectangle 92">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students standing in a row&#10;&#10;AI-generated content may be incorrect.">
            <a:extLst>
              <a:ext uri="{FF2B5EF4-FFF2-40B4-BE49-F238E27FC236}">
                <a16:creationId xmlns:a16="http://schemas.microsoft.com/office/drawing/2014/main" id="{937EF036-E3C0-B0A5-5E15-5251B6331D92}"/>
              </a:ext>
            </a:extLst>
          </p:cNvPr>
          <p:cNvPicPr>
            <a:picLocks noChangeAspect="1"/>
          </p:cNvPicPr>
          <p:nvPr/>
        </p:nvPicPr>
        <p:blipFill>
          <a:blip r:embed="rId2">
            <a:alphaModFix amt="50000"/>
            <a:extLst>
              <a:ext uri="{837473B0-CC2E-450A-ABE3-18F120FF3D39}">
                <a1611:picAttrSrcUrl xmlns:a1611="http://schemas.microsoft.com/office/drawing/2016/11/main" r:id="rId3"/>
              </a:ext>
            </a:extLst>
          </a:blip>
          <a:srcRect/>
          <a:stretch>
            <a:fillRect/>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GB">
                <a:solidFill>
                  <a:srgbClr val="FFFFFF"/>
                </a:solidFill>
              </a:rPr>
              <a:t>IMAGE OF GOD</a:t>
            </a:r>
          </a:p>
        </p:txBody>
      </p:sp>
      <p:sp>
        <p:nvSpPr>
          <p:cNvPr id="3" name="Subtitle 2"/>
          <p:cNvSpPr>
            <a:spLocks noGrp="1"/>
          </p:cNvSpPr>
          <p:nvPr>
            <p:ph type="subTitle" idx="1"/>
          </p:nvPr>
        </p:nvSpPr>
        <p:spPr>
          <a:xfrm>
            <a:off x="1524000" y="4159404"/>
            <a:ext cx="9144000" cy="1098395"/>
          </a:xfrm>
        </p:spPr>
        <p:txBody>
          <a:bodyPr vert="horz" lIns="91440" tIns="45720" rIns="91440" bIns="45720" rtlCol="0">
            <a:normAutofit/>
          </a:bodyPr>
          <a:lstStyle/>
          <a:p>
            <a:r>
              <a:rPr lang="en-GB" dirty="0">
                <a:solidFill>
                  <a:srgbClr val="FFFFFF"/>
                </a:solidFill>
              </a:rPr>
              <a:t>TFTD 1</a:t>
            </a:r>
            <a:endParaRPr lang="en-GB">
              <a:solidFill>
                <a:srgbClr val="FFFFFF"/>
              </a:solidFill>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64C5C5-387F-4323-8643-1BB4C514F167}"/>
              </a:ext>
            </a:extLst>
          </p:cNvPr>
          <p:cNvSpPr>
            <a:spLocks noGrp="1"/>
          </p:cNvSpPr>
          <p:nvPr>
            <p:ph type="title"/>
          </p:nvPr>
        </p:nvSpPr>
        <p:spPr>
          <a:xfrm>
            <a:off x="640080" y="325369"/>
            <a:ext cx="4368602" cy="1956841"/>
          </a:xfrm>
        </p:spPr>
        <p:txBody>
          <a:bodyPr anchor="b">
            <a:normAutofit/>
          </a:bodyPr>
          <a:lstStyle/>
          <a:p>
            <a:r>
              <a:rPr lang="en-GB" sz="5400"/>
              <a:t>IMAGE OF GOD</a:t>
            </a:r>
          </a:p>
        </p:txBody>
      </p:sp>
      <p:sp>
        <p:nvSpPr>
          <p:cNvPr id="14"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E4B140F-AC57-B396-4516-8EA7C4C9C098}"/>
              </a:ext>
            </a:extLst>
          </p:cNvPr>
          <p:cNvSpPr>
            <a:spLocks noGrp="1"/>
          </p:cNvSpPr>
          <p:nvPr>
            <p:ph idx="1"/>
          </p:nvPr>
        </p:nvSpPr>
        <p:spPr>
          <a:xfrm>
            <a:off x="640080" y="2872899"/>
            <a:ext cx="4243589" cy="3320668"/>
          </a:xfrm>
        </p:spPr>
        <p:txBody>
          <a:bodyPr vert="horz" lIns="91440" tIns="45720" rIns="91440" bIns="45720" rtlCol="0">
            <a:normAutofit/>
          </a:bodyPr>
          <a:lstStyle/>
          <a:p>
            <a:pPr marL="0" indent="0">
              <a:buNone/>
            </a:pPr>
            <a:r>
              <a:rPr lang="en-GB" sz="2000">
                <a:latin typeface="Arial"/>
                <a:cs typeface="Arial"/>
              </a:rPr>
              <a:t>What does it mean that every person is made in the image of God? </a:t>
            </a:r>
          </a:p>
          <a:p>
            <a:pPr>
              <a:buFont typeface="Arial"/>
            </a:pPr>
            <a:r>
              <a:rPr lang="en-GB" sz="2000">
                <a:ea typeface="+mn-lt"/>
                <a:cs typeface="+mn-lt"/>
              </a:rPr>
              <a:t>It doesn’t mean we </a:t>
            </a:r>
            <a:r>
              <a:rPr lang="en-GB" sz="2000" i="1">
                <a:ea typeface="+mn-lt"/>
                <a:cs typeface="+mn-lt"/>
              </a:rPr>
              <a:t>look</a:t>
            </a:r>
            <a:r>
              <a:rPr lang="en-GB" sz="2000">
                <a:ea typeface="+mn-lt"/>
                <a:cs typeface="+mn-lt"/>
              </a:rPr>
              <a:t> like God physically.</a:t>
            </a:r>
          </a:p>
          <a:p>
            <a:pPr>
              <a:buFont typeface="Arial"/>
            </a:pPr>
            <a:r>
              <a:rPr lang="en-GB" sz="2000">
                <a:ea typeface="+mn-lt"/>
                <a:cs typeface="+mn-lt"/>
              </a:rPr>
              <a:t>It means we reflect God’s nature: love, creativity, reason, kindness, ability to care and connect.</a:t>
            </a:r>
          </a:p>
          <a:p>
            <a:pPr>
              <a:buFont typeface="Arial"/>
            </a:pPr>
            <a:r>
              <a:rPr lang="en-GB" sz="2000">
                <a:ea typeface="+mn-lt"/>
                <a:cs typeface="+mn-lt"/>
              </a:rPr>
              <a:t>Every person has </a:t>
            </a:r>
            <a:r>
              <a:rPr lang="en-GB" sz="2000" b="1">
                <a:ea typeface="+mn-lt"/>
                <a:cs typeface="+mn-lt"/>
              </a:rPr>
              <a:t>infinite value</a:t>
            </a:r>
            <a:r>
              <a:rPr lang="en-GB" sz="2000">
                <a:ea typeface="+mn-lt"/>
                <a:cs typeface="+mn-lt"/>
              </a:rPr>
              <a:t>, no matter who they are.</a:t>
            </a:r>
          </a:p>
          <a:p>
            <a:pPr marL="0" indent="0">
              <a:buNone/>
            </a:pPr>
            <a:endParaRPr lang="en-GB" sz="2000">
              <a:latin typeface="Arial"/>
              <a:cs typeface="Arial"/>
            </a:endParaRPr>
          </a:p>
          <a:p>
            <a:pPr marL="0" indent="0">
              <a:buNone/>
            </a:pPr>
            <a:endParaRPr lang="en-GB" sz="2000">
              <a:latin typeface="Arial"/>
              <a:cs typeface="Arial"/>
            </a:endParaRPr>
          </a:p>
          <a:p>
            <a:endParaRPr lang="en-GB" sz="2000"/>
          </a:p>
        </p:txBody>
      </p:sp>
      <p:pic>
        <p:nvPicPr>
          <p:cNvPr id="4" name="Picture 3" descr="Sunrise Over The Mountains Wallpapers - Wallpaper Cave">
            <a:extLst>
              <a:ext uri="{FF2B5EF4-FFF2-40B4-BE49-F238E27FC236}">
                <a16:creationId xmlns:a16="http://schemas.microsoft.com/office/drawing/2014/main" id="{B42C1CEA-E913-DC6B-8430-A49256891BBC}"/>
              </a:ext>
            </a:extLst>
          </p:cNvPr>
          <p:cNvPicPr>
            <a:picLocks noChangeAspect="1"/>
          </p:cNvPicPr>
          <p:nvPr/>
        </p:nvPicPr>
        <p:blipFill>
          <a:blip r:embed="rId2"/>
          <a:srcRect l="17370" r="26209"/>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656326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6916F2-AFC6-D407-2A1E-3FBF8CB1E8D2}"/>
              </a:ext>
            </a:extLst>
          </p:cNvPr>
          <p:cNvSpPr>
            <a:spLocks noGrp="1"/>
          </p:cNvSpPr>
          <p:nvPr>
            <p:ph type="title"/>
          </p:nvPr>
        </p:nvSpPr>
        <p:spPr>
          <a:xfrm>
            <a:off x="572493" y="238539"/>
            <a:ext cx="11018520" cy="1434415"/>
          </a:xfrm>
        </p:spPr>
        <p:txBody>
          <a:bodyPr anchor="b">
            <a:normAutofit/>
          </a:bodyPr>
          <a:lstStyle/>
          <a:p>
            <a:r>
              <a:rPr lang="en-GB" sz="5400"/>
              <a:t>CHARACTERISTICS OF GOD</a:t>
            </a:r>
          </a:p>
        </p:txBody>
      </p:sp>
      <p:sp>
        <p:nvSpPr>
          <p:cNvPr id="27"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12EDB3-D027-1D50-855C-0CCA69BF0AE4}"/>
              </a:ext>
            </a:extLst>
          </p:cNvPr>
          <p:cNvSpPr>
            <a:spLocks noGrp="1"/>
          </p:cNvSpPr>
          <p:nvPr>
            <p:ph idx="1"/>
          </p:nvPr>
        </p:nvSpPr>
        <p:spPr>
          <a:xfrm>
            <a:off x="572493" y="2100070"/>
            <a:ext cx="6957967" cy="4507360"/>
          </a:xfrm>
        </p:spPr>
        <p:txBody>
          <a:bodyPr vert="horz" lIns="91440" tIns="45720" rIns="91440" bIns="45720" rtlCol="0" anchor="t">
            <a:noAutofit/>
          </a:bodyPr>
          <a:lstStyle/>
          <a:p>
            <a:r>
              <a:rPr lang="en-GB" sz="1800" dirty="0">
                <a:ea typeface="+mn-lt"/>
                <a:cs typeface="+mn-lt"/>
              </a:rPr>
              <a:t>God’s </a:t>
            </a:r>
            <a:r>
              <a:rPr lang="en-GB" sz="1800" b="1" dirty="0">
                <a:ea typeface="+mn-lt"/>
                <a:cs typeface="+mn-lt"/>
              </a:rPr>
              <a:t>character</a:t>
            </a:r>
            <a:r>
              <a:rPr lang="en-GB" sz="1800" dirty="0">
                <a:ea typeface="+mn-lt"/>
                <a:cs typeface="+mn-lt"/>
              </a:rPr>
              <a:t> means </a:t>
            </a:r>
            <a:r>
              <a:rPr lang="en-GB" sz="1800" i="1" dirty="0">
                <a:ea typeface="+mn-lt"/>
                <a:cs typeface="+mn-lt"/>
              </a:rPr>
              <a:t>what God is like morally and relationally</a:t>
            </a:r>
            <a:r>
              <a:rPr lang="en-GB" sz="1800" dirty="0">
                <a:ea typeface="+mn-lt"/>
                <a:cs typeface="+mn-lt"/>
              </a:rPr>
              <a:t> — the qualities that describe God’s heart, personality, and moral will.</a:t>
            </a:r>
            <a:endParaRPr lang="en-GB" sz="1800" dirty="0"/>
          </a:p>
          <a:p>
            <a:r>
              <a:rPr lang="en-GB" sz="1800" b="1" dirty="0">
                <a:ea typeface="+mn-lt"/>
                <a:cs typeface="+mn-lt"/>
              </a:rPr>
              <a:t>God’s character includes:</a:t>
            </a:r>
            <a:endParaRPr lang="en-GB" sz="1800" b="1" dirty="0"/>
          </a:p>
          <a:p>
            <a:r>
              <a:rPr lang="en-GB" sz="1800" b="1" dirty="0"/>
              <a:t>Loving / compassionate / merciful</a:t>
            </a:r>
            <a:r>
              <a:rPr lang="en-GB" sz="1800" dirty="0"/>
              <a:t>-</a:t>
            </a:r>
            <a:r>
              <a:rPr lang="en-GB" sz="1800" b="1" dirty="0"/>
              <a:t> </a:t>
            </a:r>
            <a:r>
              <a:rPr lang="en-GB" sz="1800" dirty="0"/>
              <a:t>God</a:t>
            </a:r>
            <a:r>
              <a:rPr lang="en-GB" sz="1800" dirty="0">
                <a:ea typeface="+mn-lt"/>
                <a:cs typeface="+mn-lt"/>
              </a:rPr>
              <a:t> genuinely cares for creation and acts with kindness.</a:t>
            </a:r>
            <a:endParaRPr lang="en-GB" sz="1800" dirty="0"/>
          </a:p>
          <a:p>
            <a:r>
              <a:rPr lang="en-GB" sz="1800" b="1" dirty="0"/>
              <a:t>Just / righteous- </a:t>
            </a:r>
            <a:r>
              <a:rPr lang="en-GB" sz="1800" dirty="0"/>
              <a:t>God</a:t>
            </a:r>
            <a:r>
              <a:rPr lang="en-GB" sz="1800" dirty="0">
                <a:ea typeface="+mn-lt"/>
                <a:cs typeface="+mn-lt"/>
              </a:rPr>
              <a:t> is fair, opposes oppression, and does what is morally right.</a:t>
            </a:r>
            <a:endParaRPr lang="en-GB" sz="1800" dirty="0"/>
          </a:p>
          <a:p>
            <a:r>
              <a:rPr lang="en-GB" sz="1800" b="1" dirty="0"/>
              <a:t>Faithful / trustworthy- </a:t>
            </a:r>
            <a:r>
              <a:rPr lang="en-GB" sz="1800" dirty="0"/>
              <a:t>God</a:t>
            </a:r>
            <a:r>
              <a:rPr lang="en-GB" sz="1800" dirty="0">
                <a:ea typeface="+mn-lt"/>
                <a:cs typeface="+mn-lt"/>
              </a:rPr>
              <a:t> keeps promises and does not betray.</a:t>
            </a:r>
            <a:endParaRPr lang="en-GB" sz="1800" dirty="0"/>
          </a:p>
          <a:p>
            <a:r>
              <a:rPr lang="en-GB" sz="1800" b="1" dirty="0"/>
              <a:t>Patient / slow to anger-</a:t>
            </a:r>
            <a:r>
              <a:rPr lang="en-GB" sz="1800" dirty="0"/>
              <a:t> God</a:t>
            </a:r>
            <a:r>
              <a:rPr lang="en-GB" sz="1800" dirty="0">
                <a:ea typeface="+mn-lt"/>
                <a:cs typeface="+mn-lt"/>
              </a:rPr>
              <a:t> gives people time to change.</a:t>
            </a:r>
            <a:endParaRPr lang="en-GB" sz="1800" dirty="0"/>
          </a:p>
          <a:p>
            <a:r>
              <a:rPr lang="en-GB" sz="1800" b="1" dirty="0"/>
              <a:t>Holy-</a:t>
            </a:r>
            <a:r>
              <a:rPr lang="en-GB" sz="1800" dirty="0"/>
              <a:t> God</a:t>
            </a:r>
            <a:r>
              <a:rPr lang="en-GB" sz="1800" dirty="0">
                <a:ea typeface="+mn-lt"/>
                <a:cs typeface="+mn-lt"/>
              </a:rPr>
              <a:t> is morally pure, set apart from wrongdoing.</a:t>
            </a:r>
            <a:endParaRPr lang="en-GB" sz="1800" dirty="0"/>
          </a:p>
          <a:p>
            <a:r>
              <a:rPr lang="en-GB" sz="1800" b="1" dirty="0"/>
              <a:t>Wise-</a:t>
            </a:r>
            <a:r>
              <a:rPr lang="en-GB" sz="1800" dirty="0"/>
              <a:t> God</a:t>
            </a:r>
            <a:r>
              <a:rPr lang="en-GB" sz="1800" dirty="0">
                <a:ea typeface="+mn-lt"/>
                <a:cs typeface="+mn-lt"/>
              </a:rPr>
              <a:t> understands everything perfectly and acts with purpose.</a:t>
            </a:r>
            <a:endParaRPr lang="en-GB" sz="1800" dirty="0"/>
          </a:p>
          <a:p>
            <a:r>
              <a:rPr lang="en-GB" sz="1800" b="1" dirty="0"/>
              <a:t>Good- </a:t>
            </a:r>
            <a:r>
              <a:rPr lang="en-GB" sz="1800" dirty="0"/>
              <a:t>All</a:t>
            </a:r>
            <a:r>
              <a:rPr lang="en-GB" sz="1800" dirty="0">
                <a:ea typeface="+mn-lt"/>
                <a:cs typeface="+mn-lt"/>
              </a:rPr>
              <a:t> God’s actions are oriented toward good.</a:t>
            </a:r>
            <a:endParaRPr lang="en-GB" sz="1800" dirty="0"/>
          </a:p>
          <a:p>
            <a:endParaRPr lang="en-GB" sz="1700"/>
          </a:p>
        </p:txBody>
      </p:sp>
      <p:pic>
        <p:nvPicPr>
          <p:cNvPr id="4" name="Picture 3" descr="56 Love Wallpaper Backgrounds That Your Desktop Will Make You Feel Amazing">
            <a:extLst>
              <a:ext uri="{FF2B5EF4-FFF2-40B4-BE49-F238E27FC236}">
                <a16:creationId xmlns:a16="http://schemas.microsoft.com/office/drawing/2014/main" id="{B8D3D125-281B-B90B-D104-B66CAE13504E}"/>
              </a:ext>
            </a:extLst>
          </p:cNvPr>
          <p:cNvPicPr>
            <a:picLocks noChangeAspect="1"/>
          </p:cNvPicPr>
          <p:nvPr/>
        </p:nvPicPr>
        <p:blipFill>
          <a:blip r:embed="rId2"/>
          <a:srcRect l="35972" r="9913"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153065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48E223-ED3B-9875-68F9-F64F311E76BB}"/>
              </a:ext>
            </a:extLst>
          </p:cNvPr>
          <p:cNvSpPr>
            <a:spLocks noGrp="1"/>
          </p:cNvSpPr>
          <p:nvPr>
            <p:ph type="title"/>
          </p:nvPr>
        </p:nvSpPr>
        <p:spPr>
          <a:xfrm>
            <a:off x="6392583" y="501651"/>
            <a:ext cx="4414848" cy="1716255"/>
          </a:xfrm>
        </p:spPr>
        <p:txBody>
          <a:bodyPr anchor="b">
            <a:normAutofit/>
          </a:bodyPr>
          <a:lstStyle/>
          <a:p>
            <a:r>
              <a:rPr lang="en-GB" sz="4800" dirty="0"/>
              <a:t>THE CHRISTIAN PERSPECTIVE</a:t>
            </a:r>
          </a:p>
        </p:txBody>
      </p:sp>
      <p:sp>
        <p:nvSpPr>
          <p:cNvPr id="35" name="Rectangle 34">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cross, good friday, resurrection, easter, jesus, christ, crucifixion ...">
            <a:extLst>
              <a:ext uri="{FF2B5EF4-FFF2-40B4-BE49-F238E27FC236}">
                <a16:creationId xmlns:a16="http://schemas.microsoft.com/office/drawing/2014/main" id="{BF76750A-8119-7CB7-6760-74CD94513FD9}"/>
              </a:ext>
            </a:extLst>
          </p:cNvPr>
          <p:cNvPicPr>
            <a:picLocks noChangeAspect="1"/>
          </p:cNvPicPr>
          <p:nvPr/>
        </p:nvPicPr>
        <p:blipFill>
          <a:blip r:embed="rId2"/>
          <a:srcRect l="23943" r="13487" b="-1"/>
          <a:stretch>
            <a:fillRect/>
          </a:stretch>
        </p:blipFill>
        <p:spPr>
          <a:xfrm>
            <a:off x="279143" y="299509"/>
            <a:ext cx="5221625" cy="6258983"/>
          </a:xfrm>
          <a:prstGeom prst="rect">
            <a:avLst/>
          </a:prstGeom>
        </p:spPr>
      </p:pic>
      <p:sp>
        <p:nvSpPr>
          <p:cNvPr id="3" name="Content Placeholder 2">
            <a:extLst>
              <a:ext uri="{FF2B5EF4-FFF2-40B4-BE49-F238E27FC236}">
                <a16:creationId xmlns:a16="http://schemas.microsoft.com/office/drawing/2014/main" id="{0A003FF3-90FB-D5F6-65E8-1F16FF7FBDE8}"/>
              </a:ext>
            </a:extLst>
          </p:cNvPr>
          <p:cNvSpPr>
            <a:spLocks noGrp="1"/>
          </p:cNvSpPr>
          <p:nvPr>
            <p:ph idx="1"/>
          </p:nvPr>
        </p:nvSpPr>
        <p:spPr>
          <a:xfrm>
            <a:off x="6392583" y="2645922"/>
            <a:ext cx="4434721" cy="3710427"/>
          </a:xfrm>
        </p:spPr>
        <p:txBody>
          <a:bodyPr vert="horz" lIns="91440" tIns="45720" rIns="91440" bIns="45720" rtlCol="0" anchor="t">
            <a:normAutofit/>
          </a:bodyPr>
          <a:lstStyle/>
          <a:p>
            <a:pPr marL="0" indent="0">
              <a:buNone/>
            </a:pPr>
            <a:r>
              <a:rPr lang="en-GB" sz="1600" dirty="0">
                <a:solidFill>
                  <a:schemeClr val="tx1">
                    <a:alpha val="80000"/>
                  </a:schemeClr>
                </a:solidFill>
                <a:latin typeface="Arial"/>
                <a:ea typeface="+mn-lt"/>
                <a:cs typeface="Arial"/>
              </a:rPr>
              <a:t>The Bible teaches us “So, God created mankind in his own image.”- Genesis 1:2</a:t>
            </a:r>
            <a:endParaRPr lang="en-US" sz="1600" dirty="0">
              <a:solidFill>
                <a:schemeClr val="tx1">
                  <a:alpha val="80000"/>
                </a:schemeClr>
              </a:solidFill>
              <a:latin typeface="Aptos" panose="020B0004020202020204"/>
              <a:ea typeface="+mn-lt"/>
              <a:cs typeface="Arial"/>
            </a:endParaRPr>
          </a:p>
          <a:p>
            <a:pPr marL="0" indent="0">
              <a:buNone/>
            </a:pPr>
            <a:r>
              <a:rPr lang="en-GB" sz="1600" dirty="0">
                <a:solidFill>
                  <a:schemeClr val="tx1">
                    <a:alpha val="80000"/>
                  </a:schemeClr>
                </a:solidFill>
                <a:ea typeface="+mn-lt"/>
                <a:cs typeface="+mn-lt"/>
              </a:rPr>
              <a:t>When we believe we're made in God's image, we learn to respect:</a:t>
            </a:r>
            <a:endParaRPr lang="en-US" sz="1600" dirty="0">
              <a:solidFill>
                <a:schemeClr val="tx1">
                  <a:alpha val="80000"/>
                </a:schemeClr>
              </a:solidFill>
            </a:endParaRPr>
          </a:p>
          <a:p>
            <a:pPr marL="0" indent="0">
              <a:buNone/>
            </a:pPr>
            <a:r>
              <a:rPr lang="en-GB" sz="1600" dirty="0">
                <a:solidFill>
                  <a:schemeClr val="tx1">
                    <a:alpha val="80000"/>
                  </a:schemeClr>
                </a:solidFill>
                <a:ea typeface="+mn-lt"/>
                <a:cs typeface="+mn-lt"/>
              </a:rPr>
              <a:t>Ourselves – our body, mind, and emotions.</a:t>
            </a:r>
          </a:p>
          <a:p>
            <a:pPr marL="0" indent="0">
              <a:buNone/>
            </a:pPr>
            <a:r>
              <a:rPr lang="en-GB" sz="1600" dirty="0">
                <a:solidFill>
                  <a:schemeClr val="tx1">
                    <a:alpha val="80000"/>
                  </a:schemeClr>
                </a:solidFill>
                <a:ea typeface="+mn-lt"/>
                <a:cs typeface="+mn-lt"/>
              </a:rPr>
              <a:t>Others – regardless of race, religion, background, ability, or beliefs.</a:t>
            </a:r>
          </a:p>
          <a:p>
            <a:pPr marL="0" indent="0">
              <a:buNone/>
            </a:pPr>
            <a:r>
              <a:rPr lang="en-GB" sz="1600" b="1" dirty="0">
                <a:solidFill>
                  <a:schemeClr val="tx1">
                    <a:alpha val="80000"/>
                  </a:schemeClr>
                </a:solidFill>
                <a:ea typeface="+mn-lt"/>
                <a:cs typeface="+mn-lt"/>
              </a:rPr>
              <a:t>Key message:</a:t>
            </a:r>
            <a:br>
              <a:rPr lang="en-GB" sz="1600" b="1" dirty="0">
                <a:ea typeface="+mn-lt"/>
                <a:cs typeface="+mn-lt"/>
              </a:rPr>
            </a:br>
            <a:r>
              <a:rPr lang="en-GB" sz="1600" b="1" dirty="0">
                <a:solidFill>
                  <a:schemeClr val="tx1">
                    <a:alpha val="80000"/>
                  </a:schemeClr>
                </a:solidFill>
                <a:ea typeface="+mn-lt"/>
                <a:cs typeface="+mn-lt"/>
              </a:rPr>
              <a:t> </a:t>
            </a:r>
            <a:r>
              <a:rPr lang="en-GB" sz="1600" i="1" dirty="0">
                <a:solidFill>
                  <a:schemeClr val="tx1">
                    <a:alpha val="80000"/>
                  </a:schemeClr>
                </a:solidFill>
                <a:ea typeface="+mn-lt"/>
                <a:cs typeface="+mn-lt"/>
              </a:rPr>
              <a:t>If everyone is made in God’s image, no one is "less than."</a:t>
            </a:r>
            <a:endParaRPr lang="en-GB" sz="1600" dirty="0">
              <a:solidFill>
                <a:schemeClr val="tx1">
                  <a:alpha val="80000"/>
                </a:schemeClr>
              </a:solidFill>
              <a:ea typeface="+mn-lt"/>
              <a:cs typeface="+mn-lt"/>
            </a:endParaRPr>
          </a:p>
          <a:p>
            <a:pPr marL="0" indent="0">
              <a:buNone/>
            </a:pPr>
            <a:r>
              <a:rPr lang="en-GB" sz="1600" dirty="0">
                <a:solidFill>
                  <a:schemeClr val="tx1">
                    <a:alpha val="80000"/>
                  </a:schemeClr>
                </a:solidFill>
                <a:latin typeface="Arial"/>
                <a:ea typeface="+mn-lt"/>
                <a:cs typeface="Arial"/>
              </a:rPr>
              <a:t>“So, God created mankind in his own image.”</a:t>
            </a:r>
            <a:br>
              <a:rPr lang="en-GB" sz="1600" dirty="0">
                <a:latin typeface="Arial"/>
                <a:ea typeface="+mn-lt"/>
                <a:cs typeface="Arial"/>
              </a:rPr>
            </a:br>
            <a:r>
              <a:rPr lang="en-GB" sz="1600" dirty="0">
                <a:solidFill>
                  <a:schemeClr val="tx1">
                    <a:alpha val="80000"/>
                  </a:schemeClr>
                </a:solidFill>
                <a:latin typeface="Arial"/>
                <a:ea typeface="+mn-lt"/>
                <a:cs typeface="Arial"/>
              </a:rPr>
              <a:t>Genesis 1:2</a:t>
            </a:r>
            <a:endParaRPr lang="en-GB" sz="1600" dirty="0">
              <a:solidFill>
                <a:schemeClr val="tx1">
                  <a:alpha val="80000"/>
                </a:schemeClr>
              </a:solidFill>
            </a:endParaRPr>
          </a:p>
          <a:p>
            <a:pPr marL="0" indent="0">
              <a:buNone/>
            </a:pPr>
            <a:endParaRPr lang="en-GB" sz="1600">
              <a:solidFill>
                <a:schemeClr val="tx1">
                  <a:alpha val="80000"/>
                </a:schemeClr>
              </a:solidFill>
              <a:latin typeface="Arial"/>
              <a:cs typeface="Arial"/>
            </a:endParaRPr>
          </a:p>
        </p:txBody>
      </p:sp>
      <p:cxnSp>
        <p:nvCxnSpPr>
          <p:cNvPr id="36" name="Straight Connector 35">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068534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CB427-C392-3691-50ED-03754521EB32}"/>
              </a:ext>
            </a:extLst>
          </p:cNvPr>
          <p:cNvSpPr>
            <a:spLocks noGrp="1"/>
          </p:cNvSpPr>
          <p:nvPr>
            <p:ph type="title"/>
          </p:nvPr>
        </p:nvSpPr>
        <p:spPr/>
        <p:txBody>
          <a:bodyPr/>
          <a:lstStyle/>
          <a:p>
            <a:r>
              <a:rPr lang="en-GB"/>
              <a:t>LET'S DISCUSS</a:t>
            </a:r>
          </a:p>
        </p:txBody>
      </p:sp>
      <p:graphicFrame>
        <p:nvGraphicFramePr>
          <p:cNvPr id="9" name="Content Placeholder 2">
            <a:extLst>
              <a:ext uri="{FF2B5EF4-FFF2-40B4-BE49-F238E27FC236}">
                <a16:creationId xmlns:a16="http://schemas.microsoft.com/office/drawing/2014/main" id="{EA2C356E-29D2-86BD-4320-722DCAAC6390}"/>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3290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A930249-8242-4E2B-AF17-C01826488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5BDD999-C5E1-4B3E-A710-7686738191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5" name="Picture 4" descr="Diving Divers · Free photo on Pixabay">
            <a:extLst>
              <a:ext uri="{FF2B5EF4-FFF2-40B4-BE49-F238E27FC236}">
                <a16:creationId xmlns:a16="http://schemas.microsoft.com/office/drawing/2014/main" id="{083283A1-D61E-406F-B86E-F25177ADF7C5}"/>
              </a:ext>
            </a:extLst>
          </p:cNvPr>
          <p:cNvPicPr>
            <a:picLocks noChangeAspect="1"/>
          </p:cNvPicPr>
          <p:nvPr/>
        </p:nvPicPr>
        <p:blipFill>
          <a:blip r:embed="rId2">
            <a:alphaModFix amt="60000"/>
          </a:blip>
          <a:srcRect r="-1" b="17339"/>
          <a:stretch>
            <a:fillRect/>
          </a:stretch>
        </p:blipFill>
        <p:spPr>
          <a:xfrm>
            <a:off x="187388" y="182880"/>
            <a:ext cx="11824481" cy="6499784"/>
          </a:xfrm>
          <a:prstGeom prst="rect">
            <a:avLst/>
          </a:prstGeom>
        </p:spPr>
      </p:pic>
      <p:sp>
        <p:nvSpPr>
          <p:cNvPr id="2" name="Title 1">
            <a:extLst>
              <a:ext uri="{FF2B5EF4-FFF2-40B4-BE49-F238E27FC236}">
                <a16:creationId xmlns:a16="http://schemas.microsoft.com/office/drawing/2014/main" id="{65299F52-8064-D673-0040-F0A850EF942D}"/>
              </a:ext>
            </a:extLst>
          </p:cNvPr>
          <p:cNvSpPr>
            <a:spLocks noGrp="1"/>
          </p:cNvSpPr>
          <p:nvPr>
            <p:ph type="title"/>
          </p:nvPr>
        </p:nvSpPr>
        <p:spPr>
          <a:xfrm>
            <a:off x="1198181" y="1122363"/>
            <a:ext cx="9795637" cy="2217158"/>
          </a:xfrm>
        </p:spPr>
        <p:txBody>
          <a:bodyPr vert="horz" lIns="91440" tIns="45720" rIns="91440" bIns="45720" rtlCol="0" anchor="b">
            <a:normAutofit/>
          </a:bodyPr>
          <a:lstStyle/>
          <a:p>
            <a:r>
              <a:rPr lang="en-US" sz="5200" dirty="0">
                <a:solidFill>
                  <a:srgbClr val="FFFFFF"/>
                </a:solidFill>
              </a:rPr>
              <a:t>LET'S DIG DEEPER</a:t>
            </a:r>
          </a:p>
        </p:txBody>
      </p:sp>
      <p:sp>
        <p:nvSpPr>
          <p:cNvPr id="3" name="Content Placeholder 2">
            <a:extLst>
              <a:ext uri="{FF2B5EF4-FFF2-40B4-BE49-F238E27FC236}">
                <a16:creationId xmlns:a16="http://schemas.microsoft.com/office/drawing/2014/main" id="{51AE8FA4-9C74-4518-107B-E65C1D5AA55D}"/>
              </a:ext>
            </a:extLst>
          </p:cNvPr>
          <p:cNvSpPr>
            <a:spLocks noGrp="1"/>
          </p:cNvSpPr>
          <p:nvPr>
            <p:ph idx="1"/>
          </p:nvPr>
        </p:nvSpPr>
        <p:spPr>
          <a:xfrm>
            <a:off x="1198181" y="3526021"/>
            <a:ext cx="9795637" cy="2042260"/>
          </a:xfrm>
        </p:spPr>
        <p:txBody>
          <a:bodyPr vert="horz" lIns="91440" tIns="45720" rIns="91440" bIns="45720" rtlCol="0">
            <a:normAutofit/>
          </a:bodyPr>
          <a:lstStyle/>
          <a:p>
            <a:pPr marL="0" indent="0">
              <a:buNone/>
            </a:pPr>
            <a:r>
              <a:rPr lang="en-US" sz="2400">
                <a:solidFill>
                  <a:srgbClr val="FFFFFF"/>
                </a:solidFill>
              </a:rPr>
              <a:t>How would our world change if we treated everyone like they were made in God’s image?”</a:t>
            </a:r>
          </a:p>
        </p:txBody>
      </p:sp>
    </p:spTree>
    <p:extLst>
      <p:ext uri="{BB962C8B-B14F-4D97-AF65-F5344CB8AC3E}">
        <p14:creationId xmlns:p14="http://schemas.microsoft.com/office/powerpoint/2010/main" val="3166903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53B4C8-2A47-725A-2877-7096C0973B43}"/>
              </a:ext>
            </a:extLst>
          </p:cNvPr>
          <p:cNvSpPr>
            <a:spLocks noGrp="1"/>
          </p:cNvSpPr>
          <p:nvPr>
            <p:ph type="title"/>
          </p:nvPr>
        </p:nvSpPr>
        <p:spPr>
          <a:xfrm>
            <a:off x="5596501" y="489508"/>
            <a:ext cx="5754896" cy="1667569"/>
          </a:xfrm>
        </p:spPr>
        <p:txBody>
          <a:bodyPr anchor="b">
            <a:normAutofit/>
          </a:bodyPr>
          <a:lstStyle/>
          <a:p>
            <a:r>
              <a:rPr lang="en-GB" sz="4000"/>
              <a:t>PRAYER</a:t>
            </a:r>
          </a:p>
        </p:txBody>
      </p:sp>
      <p:pic>
        <p:nvPicPr>
          <p:cNvPr id="4" name="Graphic 6" descr="Open Hand with Plant">
            <a:extLst>
              <a:ext uri="{FF2B5EF4-FFF2-40B4-BE49-F238E27FC236}">
                <a16:creationId xmlns:a16="http://schemas.microsoft.com/office/drawing/2014/main" id="{1C3AB763-4101-7C14-2E00-FFD04292840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Content Placeholder 2">
            <a:extLst>
              <a:ext uri="{FF2B5EF4-FFF2-40B4-BE49-F238E27FC236}">
                <a16:creationId xmlns:a16="http://schemas.microsoft.com/office/drawing/2014/main" id="{1F72CD5D-28FA-0762-F94E-26F840B7144A}"/>
              </a:ext>
            </a:extLst>
          </p:cNvPr>
          <p:cNvSpPr>
            <a:spLocks noGrp="1"/>
          </p:cNvSpPr>
          <p:nvPr>
            <p:ph idx="1"/>
          </p:nvPr>
        </p:nvSpPr>
        <p:spPr>
          <a:xfrm>
            <a:off x="5596502" y="2405894"/>
            <a:ext cx="5754896" cy="3197464"/>
          </a:xfrm>
        </p:spPr>
        <p:txBody>
          <a:bodyPr vert="horz" lIns="91440" tIns="45720" rIns="91440" bIns="45720" rtlCol="0" anchor="t">
            <a:normAutofit/>
          </a:bodyPr>
          <a:lstStyle/>
          <a:p>
            <a:pPr marL="0" indent="0">
              <a:buNone/>
            </a:pPr>
            <a:r>
              <a:rPr lang="en-GB" dirty="0">
                <a:ea typeface="+mn-lt"/>
                <a:cs typeface="+mn-lt"/>
              </a:rPr>
              <a:t>Dear God, thank you for making each of us in your image. Help us to see the value in ourselves and in every person we meet. Help us to live with kindness, respect, and love. Amen.</a:t>
            </a:r>
            <a:endParaRPr lang="en-GB" dirty="0"/>
          </a:p>
        </p:txBody>
      </p:sp>
      <p:sp>
        <p:nvSpPr>
          <p:cNvPr id="38" name="Rectangle 37">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11486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405</Words>
  <Application>Microsoft Office PowerPoint</Application>
  <PresentationFormat>Widescreen</PresentationFormat>
  <Paragraphs>35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Aptos Display</vt:lpstr>
      <vt:lpstr>Arial</vt:lpstr>
      <vt:lpstr>office theme</vt:lpstr>
      <vt:lpstr>IMAGE OF GOD</vt:lpstr>
      <vt:lpstr>IMAGE OF GOD</vt:lpstr>
      <vt:lpstr>CHARACTERISTICS OF GOD</vt:lpstr>
      <vt:lpstr>THE CHRISTIAN PERSPECTIVE</vt:lpstr>
      <vt:lpstr>LET'S DISCUSS</vt:lpstr>
      <vt:lpstr>LET'S DIG DEEPER</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Hays</dc:creator>
  <cp:lastModifiedBy>Michael Hays</cp:lastModifiedBy>
  <cp:revision>198</cp:revision>
  <dcterms:created xsi:type="dcterms:W3CDTF">2013-07-15T20:26:40Z</dcterms:created>
  <dcterms:modified xsi:type="dcterms:W3CDTF">2025-11-19T10:17:52Z</dcterms:modified>
</cp:coreProperties>
</file>