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6858000" cy="9144000"/>
  <p:embeddedFontLst>
    <p:embeddedFont>
      <p:font typeface="Nourd" panose="020B0604020202020204" charset="0"/>
      <p:regular r:id="rId8"/>
    </p:embeddedFont>
    <p:embeddedFont>
      <p:font typeface="Nourd Bold" panose="020B0604020202020204" charset="0"/>
      <p:regular r:id="rId9"/>
    </p:embeddedFont>
    <p:embeddedFont>
      <p:font typeface="Nourd Medium" panose="020B0604020202020204" charset="0"/>
      <p:regular r:id="rId10"/>
    </p:embeddedFont>
    <p:embeddedFont>
      <p:font typeface="Nourd Semi-Bold" panose="020B0604020202020204" charset="0"/>
      <p:regular r:id="rId11"/>
    </p:embeddedFont>
    <p:embeddedFont>
      <p:font typeface="Oswald" panose="00000500000000000000" pitchFamily="2" charset="0"/>
      <p:regular r:id="rId12"/>
    </p:embeddedFont>
    <p:embeddedFont>
      <p:font typeface="Oswald Bold" panose="020B060402020202020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50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8706488" y="0"/>
            <a:ext cx="6540804" cy="5793953"/>
          </a:xfrm>
          <a:custGeom>
            <a:avLst/>
            <a:gdLst/>
            <a:ahLst/>
            <a:cxnLst/>
            <a:rect l="l" t="t" r="r" b="b"/>
            <a:pathLst>
              <a:path w="6540804" h="5793953">
                <a:moveTo>
                  <a:pt x="0" y="0"/>
                </a:moveTo>
                <a:lnTo>
                  <a:pt x="6540804" y="0"/>
                </a:lnTo>
                <a:lnTo>
                  <a:pt x="6540804" y="5793953"/>
                </a:lnTo>
                <a:lnTo>
                  <a:pt x="0" y="57939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3278488" y="0"/>
            <a:ext cx="5009512" cy="6220301"/>
          </a:xfrm>
          <a:custGeom>
            <a:avLst/>
            <a:gdLst/>
            <a:ahLst/>
            <a:cxnLst/>
            <a:rect l="l" t="t" r="r" b="b"/>
            <a:pathLst>
              <a:path w="5009512" h="6220301">
                <a:moveTo>
                  <a:pt x="0" y="0"/>
                </a:moveTo>
                <a:lnTo>
                  <a:pt x="5009512" y="0"/>
                </a:lnTo>
                <a:lnTo>
                  <a:pt x="5009512" y="6220301"/>
                </a:lnTo>
                <a:lnTo>
                  <a:pt x="0" y="62203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6748622" y="4919394"/>
            <a:ext cx="6322048" cy="5367606"/>
          </a:xfrm>
          <a:custGeom>
            <a:avLst/>
            <a:gdLst/>
            <a:ahLst/>
            <a:cxnLst/>
            <a:rect l="l" t="t" r="r" b="b"/>
            <a:pathLst>
              <a:path w="6322048" h="5367606">
                <a:moveTo>
                  <a:pt x="0" y="0"/>
                </a:moveTo>
                <a:lnTo>
                  <a:pt x="6322048" y="0"/>
                </a:lnTo>
                <a:lnTo>
                  <a:pt x="6322048" y="5367606"/>
                </a:lnTo>
                <a:lnTo>
                  <a:pt x="0" y="53676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1101866" y="5356674"/>
            <a:ext cx="7186134" cy="4930326"/>
          </a:xfrm>
          <a:custGeom>
            <a:avLst/>
            <a:gdLst/>
            <a:ahLst/>
            <a:cxnLst/>
            <a:rect l="l" t="t" r="r" b="b"/>
            <a:pathLst>
              <a:path w="7186134" h="4930326">
                <a:moveTo>
                  <a:pt x="0" y="0"/>
                </a:moveTo>
                <a:lnTo>
                  <a:pt x="7186134" y="0"/>
                </a:lnTo>
                <a:lnTo>
                  <a:pt x="7186134" y="4930326"/>
                </a:lnTo>
                <a:lnTo>
                  <a:pt x="0" y="493032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557306" y="1092839"/>
            <a:ext cx="5884285" cy="1157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36"/>
              </a:lnSpc>
            </a:pPr>
            <a:r>
              <a:rPr lang="en-US" sz="8736" b="1" spc="-260">
                <a:solidFill>
                  <a:srgbClr val="EBDFCC"/>
                </a:solidFill>
                <a:latin typeface="Oswald Bold"/>
                <a:ea typeface="Oswald Bold"/>
                <a:cs typeface="Oswald Bold"/>
                <a:sym typeface="Oswald Bold"/>
              </a:rPr>
              <a:t>CELEBRATING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0920" y="2211320"/>
            <a:ext cx="8522849" cy="1537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555"/>
              </a:lnSpc>
            </a:pPr>
            <a:r>
              <a:rPr lang="en-US" sz="11555" b="1" spc="-344">
                <a:solidFill>
                  <a:srgbClr val="E9A62B"/>
                </a:solidFill>
                <a:latin typeface="Oswald Bold"/>
                <a:ea typeface="Oswald Bold"/>
                <a:cs typeface="Oswald Bold"/>
                <a:sym typeface="Oswald Bold"/>
              </a:rPr>
              <a:t>BLACK WOMEN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42131" y="3855642"/>
            <a:ext cx="7401731" cy="9187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89"/>
              </a:lnSpc>
            </a:pPr>
            <a:r>
              <a:rPr lang="en-US" sz="6989" b="1" spc="-208">
                <a:solidFill>
                  <a:srgbClr val="EBDFCC"/>
                </a:solidFill>
                <a:latin typeface="Nourd Bold"/>
                <a:ea typeface="Nourd Bold"/>
                <a:cs typeface="Nourd Bold"/>
                <a:sym typeface="Nourd Bold"/>
              </a:rPr>
              <a:t>WHO CHANGED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72932" y="5090631"/>
            <a:ext cx="4321609" cy="9187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989"/>
              </a:lnSpc>
            </a:pPr>
            <a:r>
              <a:rPr lang="en-US" sz="6989" b="1" spc="-208">
                <a:solidFill>
                  <a:srgbClr val="EBDFCC"/>
                </a:solidFill>
                <a:latin typeface="Nourd Bold"/>
                <a:ea typeface="Nourd Bold"/>
                <a:cs typeface="Nourd Bold"/>
                <a:sym typeface="Nourd Bold"/>
              </a:rPr>
              <a:t>HISTORY</a:t>
            </a:r>
          </a:p>
        </p:txBody>
      </p:sp>
      <p:sp>
        <p:nvSpPr>
          <p:cNvPr id="11" name="Freeform 11"/>
          <p:cNvSpPr/>
          <p:nvPr/>
        </p:nvSpPr>
        <p:spPr>
          <a:xfrm>
            <a:off x="645330" y="6209369"/>
            <a:ext cx="5457962" cy="437279"/>
          </a:xfrm>
          <a:custGeom>
            <a:avLst/>
            <a:gdLst/>
            <a:ahLst/>
            <a:cxnLst/>
            <a:rect l="l" t="t" r="r" b="b"/>
            <a:pathLst>
              <a:path w="5457962" h="437279">
                <a:moveTo>
                  <a:pt x="0" y="0"/>
                </a:moveTo>
                <a:lnTo>
                  <a:pt x="5457962" y="0"/>
                </a:lnTo>
                <a:lnTo>
                  <a:pt x="5457962" y="437279"/>
                </a:lnTo>
                <a:lnTo>
                  <a:pt x="0" y="43727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589083" y="6780111"/>
            <a:ext cx="5385498" cy="11779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741"/>
              </a:lnSpc>
            </a:pPr>
            <a:r>
              <a:rPr lang="en-US" sz="3950" b="1">
                <a:solidFill>
                  <a:srgbClr val="EBDFCC"/>
                </a:solidFill>
                <a:latin typeface="Oswald Bold"/>
                <a:ea typeface="Oswald Bold"/>
                <a:cs typeface="Oswald Bold"/>
                <a:sym typeface="Oswald Bold"/>
              </a:rPr>
              <a:t>Honouring courage, creativity and leadership</a:t>
            </a:r>
          </a:p>
        </p:txBody>
      </p:sp>
      <p:sp>
        <p:nvSpPr>
          <p:cNvPr id="13" name="Freeform 13"/>
          <p:cNvSpPr/>
          <p:nvPr/>
        </p:nvSpPr>
        <p:spPr>
          <a:xfrm>
            <a:off x="645330" y="8133399"/>
            <a:ext cx="4582938" cy="1300906"/>
          </a:xfrm>
          <a:custGeom>
            <a:avLst/>
            <a:gdLst/>
            <a:ahLst/>
            <a:cxnLst/>
            <a:rect l="l" t="t" r="r" b="b"/>
            <a:pathLst>
              <a:path w="4582938" h="1300906">
                <a:moveTo>
                  <a:pt x="0" y="0"/>
                </a:moveTo>
                <a:lnTo>
                  <a:pt x="4582938" y="0"/>
                </a:lnTo>
                <a:lnTo>
                  <a:pt x="4582938" y="1300906"/>
                </a:lnTo>
                <a:lnTo>
                  <a:pt x="0" y="130090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818931" y="8537674"/>
            <a:ext cx="3831906" cy="578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59"/>
              </a:lnSpc>
            </a:pPr>
            <a:r>
              <a:rPr lang="en-US" sz="4359" b="1" spc="-129">
                <a:solidFill>
                  <a:srgbClr val="2B1D2D"/>
                </a:solidFill>
                <a:latin typeface="Oswald Bold"/>
                <a:ea typeface="Oswald Bold"/>
                <a:cs typeface="Oswald Bold"/>
                <a:sym typeface="Oswald Bold"/>
              </a:rPr>
              <a:t>TFD 1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10237780" cy="10287000"/>
          </a:xfrm>
          <a:custGeom>
            <a:avLst/>
            <a:gdLst/>
            <a:ahLst/>
            <a:cxnLst/>
            <a:rect l="l" t="t" r="r" b="b"/>
            <a:pathLst>
              <a:path w="10237780" h="10287000">
                <a:moveTo>
                  <a:pt x="0" y="0"/>
                </a:moveTo>
                <a:lnTo>
                  <a:pt x="10237780" y="0"/>
                </a:lnTo>
                <a:lnTo>
                  <a:pt x="1023778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542687" y="698305"/>
            <a:ext cx="7346100" cy="38975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57"/>
              </a:lnSpc>
            </a:pPr>
            <a:r>
              <a:rPr lang="en-US" sz="7657" b="1" spc="-74">
                <a:solidFill>
                  <a:srgbClr val="EDE0CA"/>
                </a:solidFill>
                <a:latin typeface="Oswald Bold"/>
                <a:ea typeface="Oswald Bold"/>
                <a:cs typeface="Oswald Bold"/>
                <a:sym typeface="Oswald Bold"/>
              </a:rPr>
              <a:t>WHO ARE</a:t>
            </a:r>
          </a:p>
          <a:p>
            <a:pPr algn="l">
              <a:lnSpc>
                <a:spcPts val="7657"/>
              </a:lnSpc>
            </a:pPr>
            <a:r>
              <a:rPr lang="en-US" sz="7657" b="1" spc="-74">
                <a:solidFill>
                  <a:srgbClr val="EDE0CA"/>
                </a:solidFill>
                <a:latin typeface="Oswald Bold"/>
                <a:ea typeface="Oswald Bold"/>
                <a:cs typeface="Oswald Bold"/>
                <a:sym typeface="Oswald Bold"/>
              </a:rPr>
              <a:t>BLACK WOMEN</a:t>
            </a:r>
          </a:p>
          <a:p>
            <a:pPr algn="l">
              <a:lnSpc>
                <a:spcPts val="7657"/>
              </a:lnSpc>
            </a:pPr>
            <a:r>
              <a:rPr lang="en-US" sz="7657" b="1" spc="-74">
                <a:solidFill>
                  <a:srgbClr val="F0AB2F"/>
                </a:solidFill>
                <a:latin typeface="Oswald Bold"/>
                <a:ea typeface="Oswald Bold"/>
                <a:cs typeface="Oswald Bold"/>
                <a:sym typeface="Oswald Bold"/>
              </a:rPr>
              <a:t>AND WHY</a:t>
            </a:r>
          </a:p>
          <a:p>
            <a:pPr algn="l">
              <a:lnSpc>
                <a:spcPts val="7657"/>
              </a:lnSpc>
            </a:pPr>
            <a:r>
              <a:rPr lang="en-US" sz="7657" b="1" spc="-74">
                <a:solidFill>
                  <a:srgbClr val="F0AB2F"/>
                </a:solidFill>
                <a:latin typeface="Oswald Bold"/>
                <a:ea typeface="Oswald Bold"/>
                <a:cs typeface="Oswald Bold"/>
                <a:sym typeface="Oswald Bold"/>
              </a:rPr>
              <a:t>CELEBRATE THEM?</a:t>
            </a:r>
          </a:p>
        </p:txBody>
      </p:sp>
      <p:sp>
        <p:nvSpPr>
          <p:cNvPr id="5" name="Freeform 5"/>
          <p:cNvSpPr/>
          <p:nvPr/>
        </p:nvSpPr>
        <p:spPr>
          <a:xfrm>
            <a:off x="426574" y="4919394"/>
            <a:ext cx="4801694" cy="229572"/>
          </a:xfrm>
          <a:custGeom>
            <a:avLst/>
            <a:gdLst/>
            <a:ahLst/>
            <a:cxnLst/>
            <a:rect l="l" t="t" r="r" b="b"/>
            <a:pathLst>
              <a:path w="4801694" h="229572">
                <a:moveTo>
                  <a:pt x="0" y="0"/>
                </a:moveTo>
                <a:lnTo>
                  <a:pt x="4801694" y="0"/>
                </a:lnTo>
                <a:lnTo>
                  <a:pt x="4801694" y="229572"/>
                </a:lnTo>
                <a:lnTo>
                  <a:pt x="0" y="2295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TextBox 6"/>
          <p:cNvSpPr txBox="1"/>
          <p:nvPr/>
        </p:nvSpPr>
        <p:spPr>
          <a:xfrm>
            <a:off x="560510" y="5291345"/>
            <a:ext cx="7035018" cy="794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Black women are </a:t>
            </a: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leaders, innovators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,</a:t>
            </a:r>
          </a:p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creators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 and </a:t>
            </a:r>
            <a:r>
              <a:rPr lang="en-US" sz="2689" b="1" spc="-53">
                <a:solidFill>
                  <a:srgbClr val="F0AB2F"/>
                </a:solidFill>
                <a:latin typeface="Nourd Medium"/>
                <a:ea typeface="Nourd Medium"/>
                <a:cs typeface="Nourd Medium"/>
                <a:sym typeface="Nourd Medium"/>
              </a:rPr>
              <a:t>change-makers in every field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58217" y="6469369"/>
            <a:ext cx="5793129" cy="794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They have </a:t>
            </a: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overcome barriers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 and</a:t>
            </a:r>
          </a:p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shaped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 our communities and world.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53887" y="7523628"/>
            <a:ext cx="6226173" cy="794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Their courage, talent and determination</a:t>
            </a:r>
          </a:p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inspire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 us today.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0510" y="8592948"/>
            <a:ext cx="5563816" cy="7948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Their stories deserve to be </a:t>
            </a: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known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,</a:t>
            </a:r>
          </a:p>
          <a:p>
            <a:pPr algn="l">
              <a:lnSpc>
                <a:spcPts val="3227"/>
              </a:lnSpc>
            </a:pP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remembered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 and </a:t>
            </a:r>
            <a:r>
              <a:rPr lang="en-US" sz="2689" b="1" spc="-53">
                <a:solidFill>
                  <a:srgbClr val="F0AB2F"/>
                </a:solidFill>
                <a:latin typeface="Nourd Bold"/>
                <a:ea typeface="Nourd Bold"/>
                <a:cs typeface="Nourd Bold"/>
                <a:sym typeface="Nourd Bold"/>
              </a:rPr>
              <a:t>celebrated</a:t>
            </a:r>
            <a:r>
              <a:rPr lang="en-US" sz="2689" b="1" spc="-53">
                <a:solidFill>
                  <a:srgbClr val="EDE0CA"/>
                </a:solidFill>
                <a:latin typeface="Nourd Medium"/>
                <a:ea typeface="Nourd Medium"/>
                <a:cs typeface="Nourd Medium"/>
                <a:sym typeface="Nourd Medium"/>
              </a:rPr>
              <a:t>.</a:t>
            </a:r>
          </a:p>
        </p:txBody>
      </p:sp>
      <p:sp>
        <p:nvSpPr>
          <p:cNvPr id="10" name="Freeform 10"/>
          <p:cNvSpPr/>
          <p:nvPr/>
        </p:nvSpPr>
        <p:spPr>
          <a:xfrm>
            <a:off x="8268976" y="1924030"/>
            <a:ext cx="3270402" cy="4941258"/>
          </a:xfrm>
          <a:custGeom>
            <a:avLst/>
            <a:gdLst/>
            <a:ahLst/>
            <a:cxnLst/>
            <a:rect l="l" t="t" r="r" b="b"/>
            <a:pathLst>
              <a:path w="3270402" h="4941258">
                <a:moveTo>
                  <a:pt x="0" y="0"/>
                </a:moveTo>
                <a:lnTo>
                  <a:pt x="3270402" y="0"/>
                </a:lnTo>
                <a:lnTo>
                  <a:pt x="3270402" y="4941258"/>
                </a:lnTo>
                <a:lnTo>
                  <a:pt x="0" y="49412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8671492" y="7504515"/>
            <a:ext cx="2585935" cy="1334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Freedom fighter who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risked everything to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help others find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freedom.</a:t>
            </a:r>
          </a:p>
        </p:txBody>
      </p:sp>
      <p:sp>
        <p:nvSpPr>
          <p:cNvPr id="12" name="Freeform 12"/>
          <p:cNvSpPr/>
          <p:nvPr/>
        </p:nvSpPr>
        <p:spPr>
          <a:xfrm>
            <a:off x="11528440" y="1924030"/>
            <a:ext cx="3281340" cy="4941258"/>
          </a:xfrm>
          <a:custGeom>
            <a:avLst/>
            <a:gdLst/>
            <a:ahLst/>
            <a:cxnLst/>
            <a:rect l="l" t="t" r="r" b="b"/>
            <a:pathLst>
              <a:path w="3281340" h="4941258">
                <a:moveTo>
                  <a:pt x="0" y="0"/>
                </a:moveTo>
                <a:lnTo>
                  <a:pt x="3281340" y="0"/>
                </a:lnTo>
                <a:lnTo>
                  <a:pt x="3281340" y="4941258"/>
                </a:lnTo>
                <a:lnTo>
                  <a:pt x="0" y="494125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11792236" y="7504515"/>
            <a:ext cx="2796860" cy="1334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Brilliant mathematician whose calculations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helped reach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new frontiers.</a:t>
            </a:r>
          </a:p>
        </p:txBody>
      </p:sp>
      <p:sp>
        <p:nvSpPr>
          <p:cNvPr id="14" name="Freeform 14"/>
          <p:cNvSpPr/>
          <p:nvPr/>
        </p:nvSpPr>
        <p:spPr>
          <a:xfrm>
            <a:off x="14798842" y="1924030"/>
            <a:ext cx="3281340" cy="4941258"/>
          </a:xfrm>
          <a:custGeom>
            <a:avLst/>
            <a:gdLst/>
            <a:ahLst/>
            <a:cxnLst/>
            <a:rect l="l" t="t" r="r" b="b"/>
            <a:pathLst>
              <a:path w="3281340" h="4941258">
                <a:moveTo>
                  <a:pt x="0" y="0"/>
                </a:moveTo>
                <a:lnTo>
                  <a:pt x="3281340" y="0"/>
                </a:lnTo>
                <a:lnTo>
                  <a:pt x="3281340" y="4941258"/>
                </a:lnTo>
                <a:lnTo>
                  <a:pt x="0" y="494125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15198491" y="7504515"/>
            <a:ext cx="2446409" cy="995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Powerful voice for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justice, equality and</a:t>
            </a:r>
          </a:p>
          <a:p>
            <a:pPr algn="ctr">
              <a:lnSpc>
                <a:spcPts val="2805"/>
              </a:lnSpc>
            </a:pPr>
            <a:r>
              <a:rPr lang="en-US" sz="2003" b="1" spc="-40">
                <a:solidFill>
                  <a:srgbClr val="372626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human rights.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33609" y="7047645"/>
            <a:ext cx="2973586" cy="286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27"/>
              </a:lnSpc>
            </a:pPr>
            <a:r>
              <a:rPr lang="en-US" sz="2227" b="1" spc="-21">
                <a:solidFill>
                  <a:srgbClr val="372626"/>
                </a:solidFill>
                <a:latin typeface="Oswald Bold"/>
                <a:ea typeface="Oswald Bold"/>
                <a:cs typeface="Oswald Bold"/>
                <a:sym typeface="Oswald Bold"/>
              </a:rPr>
              <a:t>KATHERINE JOHNSON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8599289" y="7047645"/>
            <a:ext cx="2786062" cy="286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27"/>
              </a:lnSpc>
            </a:pPr>
            <a:r>
              <a:rPr lang="en-US" sz="2227" b="1" spc="-21">
                <a:solidFill>
                  <a:srgbClr val="372626"/>
                </a:solidFill>
                <a:latin typeface="Oswald Bold"/>
                <a:ea typeface="Oswald Bold"/>
                <a:cs typeface="Oswald Bold"/>
                <a:sym typeface="Oswald Bold"/>
              </a:rPr>
              <a:t>HARRIET TUBMAN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109031" y="7047645"/>
            <a:ext cx="2678906" cy="2861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227"/>
              </a:lnSpc>
            </a:pPr>
            <a:r>
              <a:rPr lang="en-US" sz="2227" b="1" spc="-21">
                <a:solidFill>
                  <a:srgbClr val="372626"/>
                </a:solidFill>
                <a:latin typeface="Oswald Bold"/>
                <a:ea typeface="Oswald Bold"/>
                <a:cs typeface="Oswald Bold"/>
                <a:sym typeface="Oswald Bold"/>
              </a:rPr>
              <a:t>ANGELA DAVIS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3923818" y="207708"/>
            <a:ext cx="1979742" cy="2798589"/>
          </a:xfrm>
          <a:custGeom>
            <a:avLst/>
            <a:gdLst/>
            <a:ahLst/>
            <a:cxnLst/>
            <a:rect l="l" t="t" r="r" b="b"/>
            <a:pathLst>
              <a:path w="1979742" h="2798589">
                <a:moveTo>
                  <a:pt x="0" y="0"/>
                </a:moveTo>
                <a:lnTo>
                  <a:pt x="1979742" y="0"/>
                </a:lnTo>
                <a:lnTo>
                  <a:pt x="1979742" y="2798588"/>
                </a:lnTo>
                <a:lnTo>
                  <a:pt x="0" y="27985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0008086" y="2776725"/>
            <a:ext cx="6978316" cy="7510275"/>
          </a:xfrm>
          <a:custGeom>
            <a:avLst/>
            <a:gdLst/>
            <a:ahLst/>
            <a:cxnLst/>
            <a:rect l="l" t="t" r="r" b="b"/>
            <a:pathLst>
              <a:path w="6978316" h="7510275">
                <a:moveTo>
                  <a:pt x="0" y="0"/>
                </a:moveTo>
                <a:lnTo>
                  <a:pt x="6978316" y="0"/>
                </a:lnTo>
                <a:lnTo>
                  <a:pt x="6978316" y="7510275"/>
                </a:lnTo>
                <a:lnTo>
                  <a:pt x="0" y="75102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512268" y="762134"/>
            <a:ext cx="10388071" cy="645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75"/>
              </a:lnSpc>
            </a:pPr>
            <a:r>
              <a:rPr lang="en-US" sz="5131" b="1">
                <a:solidFill>
                  <a:srgbClr val="E9DEC4"/>
                </a:solidFill>
                <a:latin typeface="Nourd Bold"/>
                <a:ea typeface="Nourd Bold"/>
                <a:cs typeface="Nourd Bold"/>
                <a:sym typeface="Nourd Bold"/>
              </a:rPr>
              <a:t>A CHRISTIAN PERSPECTIVE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36907" y="1625042"/>
            <a:ext cx="7924147" cy="26849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355"/>
              </a:lnSpc>
            </a:pPr>
            <a:r>
              <a:rPr lang="en-US" sz="10898" b="1">
                <a:solidFill>
                  <a:srgbClr val="E29D28"/>
                </a:solidFill>
                <a:latin typeface="Oswald Bold"/>
                <a:ea typeface="Oswald Bold"/>
                <a:cs typeface="Oswald Bold"/>
                <a:sym typeface="Oswald Bold"/>
              </a:rPr>
              <a:t>ON STRENGTH AND JUSTICE</a:t>
            </a:r>
          </a:p>
        </p:txBody>
      </p:sp>
      <p:sp>
        <p:nvSpPr>
          <p:cNvPr id="7" name="Freeform 7"/>
          <p:cNvSpPr/>
          <p:nvPr/>
        </p:nvSpPr>
        <p:spPr>
          <a:xfrm>
            <a:off x="426574" y="4493047"/>
            <a:ext cx="4801694" cy="229572"/>
          </a:xfrm>
          <a:custGeom>
            <a:avLst/>
            <a:gdLst/>
            <a:ahLst/>
            <a:cxnLst/>
            <a:rect l="l" t="t" r="r" b="b"/>
            <a:pathLst>
              <a:path w="4801694" h="229572">
                <a:moveTo>
                  <a:pt x="0" y="0"/>
                </a:moveTo>
                <a:lnTo>
                  <a:pt x="4801694" y="0"/>
                </a:lnTo>
                <a:lnTo>
                  <a:pt x="4801694" y="229571"/>
                </a:lnTo>
                <a:lnTo>
                  <a:pt x="0" y="2295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TextBox 8"/>
          <p:cNvSpPr txBox="1"/>
          <p:nvPr/>
        </p:nvSpPr>
        <p:spPr>
          <a:xfrm>
            <a:off x="575254" y="4890453"/>
            <a:ext cx="4089396" cy="5283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3832" b="1" spc="37">
                <a:solidFill>
                  <a:srgbClr val="E29D28"/>
                </a:solidFill>
                <a:latin typeface="Oswald Bold"/>
                <a:ea typeface="Oswald Bold"/>
                <a:cs typeface="Oswald Bold"/>
                <a:sym typeface="Oswald Bold"/>
              </a:rPr>
              <a:t>PROVERBS 31:25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50365" y="5417582"/>
            <a:ext cx="6578356" cy="15636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13"/>
              </a:lnSpc>
            </a:pPr>
            <a:r>
              <a:rPr lang="en-US" sz="3832" b="1" spc="37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“She is clothed with strength and dignity; she can laugh at the days to come.”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37869" y="7232571"/>
            <a:ext cx="7827939" cy="1573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58"/>
              </a:lnSpc>
            </a:pPr>
            <a:r>
              <a:rPr lang="en-US" sz="2724" b="1" spc="26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Black women </a:t>
            </a:r>
            <a:r>
              <a:rPr lang="en-US" sz="2724" b="1" spc="26">
                <a:solidFill>
                  <a:srgbClr val="E29D28"/>
                </a:solidFill>
                <a:latin typeface="Oswald Bold"/>
                <a:ea typeface="Oswald Bold"/>
                <a:cs typeface="Oswald Bold"/>
                <a:sym typeface="Oswald Bold"/>
              </a:rPr>
              <a:t>live out strength</a:t>
            </a:r>
            <a:r>
              <a:rPr lang="en-US" sz="2724" b="1" spc="26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 with faith.</a:t>
            </a:r>
          </a:p>
          <a:p>
            <a:pPr algn="l">
              <a:lnSpc>
                <a:spcPts val="4358"/>
              </a:lnSpc>
            </a:pPr>
            <a:r>
              <a:rPr lang="en-US" sz="2724" b="1" spc="26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They show the world </a:t>
            </a:r>
            <a:r>
              <a:rPr lang="en-US" sz="2724" b="1" spc="26">
                <a:solidFill>
                  <a:srgbClr val="E29D28"/>
                </a:solidFill>
                <a:latin typeface="Oswald Bold"/>
                <a:ea typeface="Oswald Bold"/>
                <a:cs typeface="Oswald Bold"/>
                <a:sym typeface="Oswald Bold"/>
              </a:rPr>
              <a:t>courage</a:t>
            </a:r>
            <a:r>
              <a:rPr lang="en-US" sz="2724" b="1" spc="26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 in every challenge.</a:t>
            </a:r>
          </a:p>
          <a:p>
            <a:pPr algn="l">
              <a:lnSpc>
                <a:spcPts val="4358"/>
              </a:lnSpc>
            </a:pPr>
            <a:r>
              <a:rPr lang="en-US" sz="2724" b="1" spc="26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They stand for </a:t>
            </a:r>
            <a:r>
              <a:rPr lang="en-US" sz="2724" b="1" spc="26">
                <a:solidFill>
                  <a:srgbClr val="E29D28"/>
                </a:solidFill>
                <a:latin typeface="Oswald Bold"/>
                <a:ea typeface="Oswald Bold"/>
                <a:cs typeface="Oswald Bold"/>
                <a:sym typeface="Oswald Bold"/>
              </a:rPr>
              <a:t>justice</a:t>
            </a:r>
            <a:r>
              <a:rPr lang="en-US" sz="2724" b="1" spc="26">
                <a:solidFill>
                  <a:srgbClr val="E9DEC4"/>
                </a:solidFill>
                <a:latin typeface="Oswald Bold"/>
                <a:ea typeface="Oswald Bold"/>
                <a:cs typeface="Oswald Bold"/>
                <a:sym typeface="Oswald Bold"/>
              </a:rPr>
              <a:t> and lift others with love.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35820" y="9084875"/>
            <a:ext cx="8032805" cy="5038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02"/>
              </a:lnSpc>
            </a:pPr>
            <a:r>
              <a:rPr lang="en-US" sz="2689" b="1" spc="26">
                <a:solidFill>
                  <a:srgbClr val="E29D28"/>
                </a:solidFill>
                <a:latin typeface="Oswald Bold"/>
                <a:ea typeface="Oswald Bold"/>
                <a:cs typeface="Oswald Bold"/>
                <a:sym typeface="Oswald Bold"/>
              </a:rPr>
              <a:t>Faith empowers. History honours. God celebrates.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10226842" y="3214004"/>
            <a:ext cx="8061158" cy="7072996"/>
          </a:xfrm>
          <a:custGeom>
            <a:avLst/>
            <a:gdLst/>
            <a:ahLst/>
            <a:cxnLst/>
            <a:rect l="l" t="t" r="r" b="b"/>
            <a:pathLst>
              <a:path w="8061158" h="7072996">
                <a:moveTo>
                  <a:pt x="0" y="0"/>
                </a:moveTo>
                <a:lnTo>
                  <a:pt x="8061158" y="0"/>
                </a:lnTo>
                <a:lnTo>
                  <a:pt x="8061158" y="7072996"/>
                </a:lnTo>
                <a:lnTo>
                  <a:pt x="0" y="70729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11747196" y="207708"/>
            <a:ext cx="1323474" cy="2153601"/>
          </a:xfrm>
          <a:custGeom>
            <a:avLst/>
            <a:gdLst/>
            <a:ahLst/>
            <a:cxnLst/>
            <a:rect l="l" t="t" r="r" b="b"/>
            <a:pathLst>
              <a:path w="1323474" h="2153601">
                <a:moveTo>
                  <a:pt x="0" y="0"/>
                </a:moveTo>
                <a:lnTo>
                  <a:pt x="1323474" y="0"/>
                </a:lnTo>
                <a:lnTo>
                  <a:pt x="1323474" y="2153601"/>
                </a:lnTo>
                <a:lnTo>
                  <a:pt x="0" y="215360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Freeform 5"/>
          <p:cNvSpPr/>
          <p:nvPr/>
        </p:nvSpPr>
        <p:spPr>
          <a:xfrm>
            <a:off x="9351818" y="207708"/>
            <a:ext cx="2406316" cy="2798589"/>
          </a:xfrm>
          <a:custGeom>
            <a:avLst/>
            <a:gdLst/>
            <a:ahLst/>
            <a:cxnLst/>
            <a:rect l="l" t="t" r="r" b="b"/>
            <a:pathLst>
              <a:path w="2406316" h="2798589">
                <a:moveTo>
                  <a:pt x="0" y="0"/>
                </a:moveTo>
                <a:lnTo>
                  <a:pt x="2406316" y="0"/>
                </a:lnTo>
                <a:lnTo>
                  <a:pt x="2406316" y="2798588"/>
                </a:lnTo>
                <a:lnTo>
                  <a:pt x="0" y="279858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8050220" y="2350377"/>
            <a:ext cx="1968804" cy="3224936"/>
          </a:xfrm>
          <a:custGeom>
            <a:avLst/>
            <a:gdLst/>
            <a:ahLst/>
            <a:cxnLst/>
            <a:rect l="l" t="t" r="r" b="b"/>
            <a:pathLst>
              <a:path w="1968804" h="3224936">
                <a:moveTo>
                  <a:pt x="0" y="0"/>
                </a:moveTo>
                <a:lnTo>
                  <a:pt x="1968804" y="0"/>
                </a:lnTo>
                <a:lnTo>
                  <a:pt x="1968804" y="3224936"/>
                </a:lnTo>
                <a:lnTo>
                  <a:pt x="0" y="322493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>
            <a:off x="9789330" y="4285339"/>
            <a:ext cx="1323474" cy="1082267"/>
          </a:xfrm>
          <a:custGeom>
            <a:avLst/>
            <a:gdLst/>
            <a:ahLst/>
            <a:cxnLst/>
            <a:rect l="l" t="t" r="r" b="b"/>
            <a:pathLst>
              <a:path w="1323474" h="1082267">
                <a:moveTo>
                  <a:pt x="0" y="0"/>
                </a:moveTo>
                <a:lnTo>
                  <a:pt x="1323474" y="0"/>
                </a:lnTo>
                <a:lnTo>
                  <a:pt x="1323474" y="1082267"/>
                </a:lnTo>
                <a:lnTo>
                  <a:pt x="0" y="108226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9351818" y="5990729"/>
            <a:ext cx="885962" cy="1082267"/>
          </a:xfrm>
          <a:custGeom>
            <a:avLst/>
            <a:gdLst/>
            <a:ahLst/>
            <a:cxnLst/>
            <a:rect l="l" t="t" r="r" b="b"/>
            <a:pathLst>
              <a:path w="885962" h="1082267">
                <a:moveTo>
                  <a:pt x="0" y="0"/>
                </a:moveTo>
                <a:lnTo>
                  <a:pt x="885962" y="0"/>
                </a:lnTo>
                <a:lnTo>
                  <a:pt x="885962" y="1082267"/>
                </a:lnTo>
                <a:lnTo>
                  <a:pt x="0" y="10822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0226842" y="426348"/>
            <a:ext cx="8061158" cy="9860652"/>
          </a:xfrm>
          <a:custGeom>
            <a:avLst/>
            <a:gdLst/>
            <a:ahLst/>
            <a:cxnLst/>
            <a:rect l="l" t="t" r="r" b="b"/>
            <a:pathLst>
              <a:path w="8061158" h="9860652">
                <a:moveTo>
                  <a:pt x="0" y="0"/>
                </a:moveTo>
                <a:lnTo>
                  <a:pt x="8061158" y="0"/>
                </a:lnTo>
                <a:lnTo>
                  <a:pt x="8061158" y="9860652"/>
                </a:lnTo>
                <a:lnTo>
                  <a:pt x="0" y="986065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493438" y="545085"/>
            <a:ext cx="6913214" cy="1526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415"/>
              </a:lnSpc>
            </a:pPr>
            <a:r>
              <a:rPr lang="en-US" sz="11415" b="1" spc="-228">
                <a:solidFill>
                  <a:srgbClr val="F2E7D8"/>
                </a:solidFill>
                <a:latin typeface="Oswald Bold"/>
                <a:ea typeface="Oswald Bold"/>
                <a:cs typeface="Oswald Bold"/>
                <a:sym typeface="Oswald Bold"/>
              </a:rPr>
              <a:t>REFLECTION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97397" y="1960804"/>
            <a:ext cx="6517290" cy="15261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415"/>
              </a:lnSpc>
            </a:pPr>
            <a:r>
              <a:rPr lang="en-US" sz="11415" b="1" spc="-228">
                <a:solidFill>
                  <a:srgbClr val="F0A732"/>
                </a:solidFill>
                <a:latin typeface="Oswald Bold"/>
                <a:ea typeface="Oswald Bold"/>
                <a:cs typeface="Oswald Bold"/>
                <a:sym typeface="Oswald Bold"/>
              </a:rPr>
              <a:t>QUESTIONS</a:t>
            </a:r>
          </a:p>
        </p:txBody>
      </p:sp>
      <p:sp>
        <p:nvSpPr>
          <p:cNvPr id="12" name="Freeform 12"/>
          <p:cNvSpPr/>
          <p:nvPr/>
        </p:nvSpPr>
        <p:spPr>
          <a:xfrm>
            <a:off x="426574" y="3640352"/>
            <a:ext cx="6759560" cy="218640"/>
          </a:xfrm>
          <a:custGeom>
            <a:avLst/>
            <a:gdLst/>
            <a:ahLst/>
            <a:cxnLst/>
            <a:rect l="l" t="t" r="r" b="b"/>
            <a:pathLst>
              <a:path w="6759560" h="218640">
                <a:moveTo>
                  <a:pt x="0" y="0"/>
                </a:moveTo>
                <a:lnTo>
                  <a:pt x="6759560" y="0"/>
                </a:lnTo>
                <a:lnTo>
                  <a:pt x="6759560" y="218639"/>
                </a:lnTo>
                <a:lnTo>
                  <a:pt x="0" y="21863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TextBox 13"/>
          <p:cNvSpPr txBox="1"/>
          <p:nvPr/>
        </p:nvSpPr>
        <p:spPr>
          <a:xfrm>
            <a:off x="577294" y="4206217"/>
            <a:ext cx="6564332" cy="1436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9"/>
              </a:lnSpc>
            </a:pP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What qualities do you </a:t>
            </a:r>
            <a:r>
              <a:rPr lang="en-US" sz="3023" b="1" spc="-29">
                <a:solidFill>
                  <a:srgbClr val="F0A732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admire</a:t>
            </a: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 most in the Black women we have learned about today?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583144" y="5968336"/>
            <a:ext cx="5979352" cy="954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9"/>
              </a:lnSpc>
            </a:pP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How do their stories </a:t>
            </a:r>
            <a:r>
              <a:rPr lang="en-US" sz="3023" b="1" spc="-29">
                <a:solidFill>
                  <a:srgbClr val="F0A732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inspire</a:t>
            </a: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 you in your own life?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86096" y="7248507"/>
            <a:ext cx="5684179" cy="954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9"/>
              </a:lnSpc>
            </a:pP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Why is it important to </a:t>
            </a:r>
            <a:r>
              <a:rPr lang="en-US" sz="3023" b="1" spc="-29">
                <a:solidFill>
                  <a:srgbClr val="F0A732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celebrate diversity</a:t>
            </a: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 and </a:t>
            </a:r>
            <a:r>
              <a:rPr lang="en-US" sz="3023" b="1" spc="-29">
                <a:solidFill>
                  <a:srgbClr val="F0A732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equality</a:t>
            </a: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72744" y="8528679"/>
            <a:ext cx="7019359" cy="954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29"/>
              </a:lnSpc>
            </a:pP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How can we show </a:t>
            </a:r>
            <a:r>
              <a:rPr lang="en-US" sz="3023" b="1" spc="-29">
                <a:solidFill>
                  <a:srgbClr val="F0A732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respect</a:t>
            </a: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 and </a:t>
            </a:r>
            <a:r>
              <a:rPr lang="en-US" sz="3023" b="1" spc="-29">
                <a:solidFill>
                  <a:srgbClr val="F0A732"/>
                </a:solidFill>
                <a:latin typeface="Nourd Semi-Bold"/>
                <a:ea typeface="Nourd Semi-Bold"/>
                <a:cs typeface="Nourd Semi-Bold"/>
                <a:sym typeface="Nourd Semi-Bold"/>
              </a:rPr>
              <a:t>support</a:t>
            </a:r>
            <a:r>
              <a:rPr lang="en-US" sz="3023" spc="-29">
                <a:solidFill>
                  <a:srgbClr val="F2E7D8"/>
                </a:solidFill>
                <a:latin typeface="Nourd"/>
                <a:ea typeface="Nourd"/>
                <a:cs typeface="Nourd"/>
                <a:sym typeface="Nourd"/>
              </a:rPr>
              <a:t> for others in our community?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TextBox 3"/>
          <p:cNvSpPr txBox="1"/>
          <p:nvPr/>
        </p:nvSpPr>
        <p:spPr>
          <a:xfrm>
            <a:off x="599617" y="968544"/>
            <a:ext cx="7010955" cy="9505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210"/>
              </a:lnSpc>
            </a:pPr>
            <a:r>
              <a:rPr lang="en-US" sz="7210" b="1" spc="-144">
                <a:solidFill>
                  <a:srgbClr val="E8DDC9"/>
                </a:solidFill>
                <a:latin typeface="Nourd Bold"/>
                <a:ea typeface="Nourd Bold"/>
                <a:cs typeface="Nourd Bold"/>
                <a:sym typeface="Nourd Bold"/>
              </a:rPr>
              <a:t>CHALLENGE &amp;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95832" y="2085316"/>
            <a:ext cx="7389505" cy="15498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694"/>
              </a:lnSpc>
            </a:pPr>
            <a:r>
              <a:rPr lang="en-US" sz="11694" b="1" spc="-234">
                <a:solidFill>
                  <a:srgbClr val="ECA93B"/>
                </a:solidFill>
                <a:latin typeface="Oswald Bold"/>
                <a:ea typeface="Oswald Bold"/>
                <a:cs typeface="Oswald Bold"/>
                <a:sym typeface="Oswald Bold"/>
              </a:rPr>
              <a:t>DISCUSSION</a:t>
            </a:r>
          </a:p>
        </p:txBody>
      </p:sp>
      <p:sp>
        <p:nvSpPr>
          <p:cNvPr id="5" name="Freeform 5"/>
          <p:cNvSpPr/>
          <p:nvPr/>
        </p:nvSpPr>
        <p:spPr>
          <a:xfrm>
            <a:off x="645330" y="3640352"/>
            <a:ext cx="7415828" cy="437279"/>
          </a:xfrm>
          <a:custGeom>
            <a:avLst/>
            <a:gdLst/>
            <a:ahLst/>
            <a:cxnLst/>
            <a:rect l="l" t="t" r="r" b="b"/>
            <a:pathLst>
              <a:path w="7415828" h="437279">
                <a:moveTo>
                  <a:pt x="0" y="0"/>
                </a:moveTo>
                <a:lnTo>
                  <a:pt x="7415828" y="0"/>
                </a:lnTo>
                <a:lnTo>
                  <a:pt x="7415828" y="437279"/>
                </a:lnTo>
                <a:lnTo>
                  <a:pt x="0" y="43727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645330" y="4285339"/>
            <a:ext cx="8072096" cy="5148966"/>
          </a:xfrm>
          <a:custGeom>
            <a:avLst/>
            <a:gdLst/>
            <a:ahLst/>
            <a:cxnLst/>
            <a:rect l="l" t="t" r="r" b="b"/>
            <a:pathLst>
              <a:path w="8072096" h="5148966">
                <a:moveTo>
                  <a:pt x="0" y="0"/>
                </a:moveTo>
                <a:lnTo>
                  <a:pt x="8072096" y="0"/>
                </a:lnTo>
                <a:lnTo>
                  <a:pt x="8072096" y="5148966"/>
                </a:lnTo>
                <a:lnTo>
                  <a:pt x="0" y="514896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1194656" y="4807141"/>
            <a:ext cx="6442992" cy="13207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37"/>
              </a:lnSpc>
            </a:pPr>
            <a:r>
              <a:rPr lang="en-US" sz="4447" b="1">
                <a:solidFill>
                  <a:srgbClr val="36252F"/>
                </a:solidFill>
                <a:latin typeface="Oswald Bold"/>
                <a:ea typeface="Oswald Bold"/>
                <a:cs typeface="Oswald Bold"/>
                <a:sym typeface="Oswald Bold"/>
              </a:rPr>
              <a:t>Think about one Black woman who inspires you.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01764" y="6373469"/>
            <a:ext cx="5732169" cy="26416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37"/>
              </a:lnSpc>
            </a:pPr>
            <a:r>
              <a:rPr lang="en-US" sz="4447" b="1">
                <a:solidFill>
                  <a:srgbClr val="36252F"/>
                </a:solidFill>
                <a:latin typeface="Oswald Bold"/>
                <a:ea typeface="Oswald Bold"/>
                <a:cs typeface="Oswald Bold"/>
                <a:sym typeface="Oswald Bold"/>
              </a:rPr>
              <a:t>How can you celebrate her achievements or continue her legacy in your own actions?</a:t>
            </a:r>
          </a:p>
        </p:txBody>
      </p:sp>
      <p:sp>
        <p:nvSpPr>
          <p:cNvPr id="9" name="Freeform 9"/>
          <p:cNvSpPr/>
          <p:nvPr/>
        </p:nvSpPr>
        <p:spPr>
          <a:xfrm>
            <a:off x="9351818" y="852695"/>
            <a:ext cx="7853340" cy="3006296"/>
          </a:xfrm>
          <a:custGeom>
            <a:avLst/>
            <a:gdLst/>
            <a:ahLst/>
            <a:cxnLst/>
            <a:rect l="l" t="t" r="r" b="b"/>
            <a:pathLst>
              <a:path w="7853340" h="3006296">
                <a:moveTo>
                  <a:pt x="0" y="0"/>
                </a:moveTo>
                <a:lnTo>
                  <a:pt x="7853340" y="0"/>
                </a:lnTo>
                <a:lnTo>
                  <a:pt x="7853340" y="3006296"/>
                </a:lnTo>
                <a:lnTo>
                  <a:pt x="0" y="300629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10555270" y="1484231"/>
            <a:ext cx="5319921" cy="1830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15"/>
              </a:lnSpc>
            </a:pPr>
            <a:r>
              <a:rPr lang="en-US" sz="4095" b="1">
                <a:solidFill>
                  <a:srgbClr val="E8DDC9"/>
                </a:solidFill>
                <a:latin typeface="Oswald Bold"/>
                <a:ea typeface="Oswald Bold"/>
                <a:cs typeface="Oswald Bold"/>
                <a:sym typeface="Oswald Bold"/>
              </a:rPr>
              <a:t>How can we spread awareness about Black women's contributions?</a:t>
            </a:r>
          </a:p>
        </p:txBody>
      </p:sp>
      <p:sp>
        <p:nvSpPr>
          <p:cNvPr id="11" name="Freeform 11"/>
          <p:cNvSpPr/>
          <p:nvPr/>
        </p:nvSpPr>
        <p:spPr>
          <a:xfrm>
            <a:off x="9351818" y="3848060"/>
            <a:ext cx="7853340" cy="2798589"/>
          </a:xfrm>
          <a:custGeom>
            <a:avLst/>
            <a:gdLst/>
            <a:ahLst/>
            <a:cxnLst/>
            <a:rect l="l" t="t" r="r" b="b"/>
            <a:pathLst>
              <a:path w="7853340" h="2798589">
                <a:moveTo>
                  <a:pt x="0" y="0"/>
                </a:moveTo>
                <a:lnTo>
                  <a:pt x="7853340" y="0"/>
                </a:lnTo>
                <a:lnTo>
                  <a:pt x="7853340" y="2798588"/>
                </a:lnTo>
                <a:lnTo>
                  <a:pt x="0" y="27985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10553149" y="4375913"/>
            <a:ext cx="6989055" cy="1830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15"/>
              </a:lnSpc>
            </a:pPr>
            <a:r>
              <a:rPr lang="en-US" sz="4095" b="1">
                <a:solidFill>
                  <a:srgbClr val="36252F"/>
                </a:solidFill>
                <a:latin typeface="Oswald Bold"/>
                <a:ea typeface="Oswald Bold"/>
                <a:cs typeface="Oswald Bold"/>
                <a:sym typeface="Oswald Bold"/>
              </a:rPr>
              <a:t>How can we support equality</a:t>
            </a:r>
          </a:p>
          <a:p>
            <a:pPr algn="l">
              <a:lnSpc>
                <a:spcPts val="4915"/>
              </a:lnSpc>
            </a:pPr>
            <a:r>
              <a:rPr lang="en-US" sz="4095" b="1">
                <a:solidFill>
                  <a:srgbClr val="36252F"/>
                </a:solidFill>
                <a:latin typeface="Oswald Bold"/>
                <a:ea typeface="Oswald Bold"/>
                <a:cs typeface="Oswald Bold"/>
                <a:sym typeface="Oswald Bold"/>
              </a:rPr>
              <a:t>and justice in school</a:t>
            </a:r>
          </a:p>
          <a:p>
            <a:pPr algn="l">
              <a:lnSpc>
                <a:spcPts val="4915"/>
              </a:lnSpc>
            </a:pPr>
            <a:r>
              <a:rPr lang="en-US" sz="4095" b="1">
                <a:solidFill>
                  <a:srgbClr val="36252F"/>
                </a:solidFill>
                <a:latin typeface="Oswald Bold"/>
                <a:ea typeface="Oswald Bold"/>
                <a:cs typeface="Oswald Bold"/>
                <a:sym typeface="Oswald Bold"/>
              </a:rPr>
              <a:t>and beyond?</a:t>
            </a:r>
          </a:p>
        </p:txBody>
      </p:sp>
      <p:sp>
        <p:nvSpPr>
          <p:cNvPr id="13" name="Freeform 13"/>
          <p:cNvSpPr/>
          <p:nvPr/>
        </p:nvSpPr>
        <p:spPr>
          <a:xfrm>
            <a:off x="9351818" y="6635716"/>
            <a:ext cx="7853340" cy="3017228"/>
          </a:xfrm>
          <a:custGeom>
            <a:avLst/>
            <a:gdLst/>
            <a:ahLst/>
            <a:cxnLst/>
            <a:rect l="l" t="t" r="r" b="b"/>
            <a:pathLst>
              <a:path w="7853340" h="3017228">
                <a:moveTo>
                  <a:pt x="0" y="0"/>
                </a:moveTo>
                <a:lnTo>
                  <a:pt x="7853340" y="0"/>
                </a:lnTo>
                <a:lnTo>
                  <a:pt x="7853340" y="3017229"/>
                </a:lnTo>
                <a:lnTo>
                  <a:pt x="0" y="301722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10557602" y="7177229"/>
            <a:ext cx="6427167" cy="18301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15"/>
              </a:lnSpc>
            </a:pPr>
            <a:r>
              <a:rPr lang="en-US" sz="4095" b="1">
                <a:solidFill>
                  <a:srgbClr val="E8DDC9"/>
                </a:solidFill>
                <a:latin typeface="Oswald Bold"/>
                <a:ea typeface="Oswald Bold"/>
                <a:cs typeface="Oswald Bold"/>
                <a:sym typeface="Oswald Bold"/>
              </a:rPr>
              <a:t>What changes can we make at SSSO to be more inclusive every day?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10675292" cy="10287000"/>
          </a:xfrm>
          <a:custGeom>
            <a:avLst/>
            <a:gdLst/>
            <a:ahLst/>
            <a:cxnLst/>
            <a:rect l="l" t="t" r="r" b="b"/>
            <a:pathLst>
              <a:path w="10675292" h="10287000">
                <a:moveTo>
                  <a:pt x="0" y="0"/>
                </a:moveTo>
                <a:lnTo>
                  <a:pt x="10675292" y="0"/>
                </a:lnTo>
                <a:lnTo>
                  <a:pt x="1067529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Freeform 4"/>
          <p:cNvSpPr/>
          <p:nvPr/>
        </p:nvSpPr>
        <p:spPr>
          <a:xfrm>
            <a:off x="8487732" y="0"/>
            <a:ext cx="9800268" cy="10287000"/>
          </a:xfrm>
          <a:custGeom>
            <a:avLst/>
            <a:gdLst/>
            <a:ahLst/>
            <a:cxnLst/>
            <a:rect l="l" t="t" r="r" b="b"/>
            <a:pathLst>
              <a:path w="9800268" h="10287000">
                <a:moveTo>
                  <a:pt x="0" y="0"/>
                </a:moveTo>
                <a:lnTo>
                  <a:pt x="9800268" y="0"/>
                </a:lnTo>
                <a:lnTo>
                  <a:pt x="980026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" name="TextBox 5"/>
          <p:cNvSpPr txBox="1"/>
          <p:nvPr/>
        </p:nvSpPr>
        <p:spPr>
          <a:xfrm>
            <a:off x="711285" y="668655"/>
            <a:ext cx="4101194" cy="1286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606"/>
              </a:lnSpc>
            </a:pPr>
            <a:r>
              <a:rPr lang="en-US" sz="9606" b="1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PRAYER</a:t>
            </a:r>
          </a:p>
        </p:txBody>
      </p:sp>
      <p:sp>
        <p:nvSpPr>
          <p:cNvPr id="6" name="Freeform 6"/>
          <p:cNvSpPr/>
          <p:nvPr/>
        </p:nvSpPr>
        <p:spPr>
          <a:xfrm>
            <a:off x="711285" y="2297434"/>
            <a:ext cx="5020450" cy="229572"/>
          </a:xfrm>
          <a:custGeom>
            <a:avLst/>
            <a:gdLst/>
            <a:ahLst/>
            <a:cxnLst/>
            <a:rect l="l" t="t" r="r" b="b"/>
            <a:pathLst>
              <a:path w="5020450" h="229572">
                <a:moveTo>
                  <a:pt x="0" y="0"/>
                </a:moveTo>
                <a:lnTo>
                  <a:pt x="5020450" y="0"/>
                </a:lnTo>
                <a:lnTo>
                  <a:pt x="5020450" y="229571"/>
                </a:lnTo>
                <a:lnTo>
                  <a:pt x="0" y="2295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711285" y="4003380"/>
            <a:ext cx="6559753" cy="811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1"/>
              </a:lnSpc>
            </a:pP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We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thank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 you for the strength, courage and gifts of Black women.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21360" y="5117883"/>
            <a:ext cx="5552253" cy="811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1"/>
              </a:lnSpc>
            </a:pP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Inspire us to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follow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 their example</a:t>
            </a:r>
          </a:p>
          <a:p>
            <a:pPr algn="l">
              <a:lnSpc>
                <a:spcPts val="3341"/>
              </a:lnSpc>
            </a:pP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of justice, kindness and hope.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14146" y="6262507"/>
            <a:ext cx="6273725" cy="811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1"/>
              </a:lnSpc>
            </a:pP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Give us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wisdom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 to celebrate diversity and build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unity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 in our communities.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715193" y="7407131"/>
            <a:ext cx="6168959" cy="811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341"/>
              </a:lnSpc>
            </a:pP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Help us to be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bold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,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compassionate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 and </a:t>
            </a:r>
            <a:r>
              <a:rPr lang="en-US" sz="2784" b="1" spc="-27">
                <a:solidFill>
                  <a:srgbClr val="E8A937"/>
                </a:solidFill>
                <a:latin typeface="Oswald Bold"/>
                <a:ea typeface="Oswald Bold"/>
                <a:cs typeface="Oswald Bold"/>
                <a:sym typeface="Oswald Bold"/>
              </a:rPr>
              <a:t>committed</a:t>
            </a:r>
            <a:r>
              <a:rPr lang="en-US" sz="2784" spc="-27">
                <a:solidFill>
                  <a:srgbClr val="E8DEC8"/>
                </a:solidFill>
                <a:latin typeface="Oswald"/>
                <a:ea typeface="Oswald"/>
                <a:cs typeface="Oswald"/>
                <a:sym typeface="Oswald"/>
              </a:rPr>
              <a:t> to  creating a better world.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23652" y="8662716"/>
            <a:ext cx="5323078" cy="464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 spc="-30">
                <a:solidFill>
                  <a:srgbClr val="E8A937"/>
                </a:solidFill>
                <a:latin typeface="Nourd Bold"/>
                <a:ea typeface="Nourd Bold"/>
                <a:cs typeface="Nourd Bold"/>
                <a:sym typeface="Nourd Bold"/>
              </a:rPr>
              <a:t>Amen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35948" y="3082163"/>
            <a:ext cx="5323078" cy="4640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759"/>
              </a:lnSpc>
            </a:pPr>
            <a:r>
              <a:rPr lang="en-US" sz="3132" b="1" spc="-30">
                <a:solidFill>
                  <a:srgbClr val="E8A937"/>
                </a:solidFill>
                <a:latin typeface="Nourd Bold"/>
                <a:ea typeface="Nourd Bold"/>
                <a:cs typeface="Nourd Bold"/>
                <a:sym typeface="Nourd Bold"/>
              </a:rPr>
              <a:t>Dear Lord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342</Words>
  <Application>Microsoft Office PowerPoint</Application>
  <PresentationFormat>Custom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Nourd Medium</vt:lpstr>
      <vt:lpstr>Nourd</vt:lpstr>
      <vt:lpstr>Nourd Bold</vt:lpstr>
      <vt:lpstr>Calibri</vt:lpstr>
      <vt:lpstr>Oswald</vt:lpstr>
      <vt:lpstr>Oswald Bold</vt:lpstr>
      <vt:lpstr>Nourd Semi-Bold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Women Assembly PowerPoint</dc:title>
  <dc:creator>Ankhara Lloyd</dc:creator>
  <cp:lastModifiedBy>Sherine Davidson</cp:lastModifiedBy>
  <cp:revision>2</cp:revision>
  <dcterms:created xsi:type="dcterms:W3CDTF">2006-08-16T00:00:00Z</dcterms:created>
  <dcterms:modified xsi:type="dcterms:W3CDTF">2026-10-12T05:21:58Z</dcterms:modified>
  <dc:identifier>DAHXvK03G1U</dc:identifier>
</cp:coreProperties>
</file>