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1"/>
  </p:notesMasterIdLst>
  <p:sldIdLst>
    <p:sldId id="256" r:id="rId2"/>
    <p:sldId id="257" r:id="rId3"/>
    <p:sldId id="258" r:id="rId4"/>
    <p:sldId id="272" r:id="rId5"/>
    <p:sldId id="259" r:id="rId6"/>
    <p:sldId id="260" r:id="rId7"/>
    <p:sldId id="275" r:id="rId8"/>
    <p:sldId id="276" r:id="rId9"/>
    <p:sldId id="277" r:id="rId10"/>
    <p:sldId id="265" r:id="rId11"/>
    <p:sldId id="261" r:id="rId12"/>
    <p:sldId id="262" r:id="rId13"/>
    <p:sldId id="263" r:id="rId14"/>
    <p:sldId id="264" r:id="rId15"/>
    <p:sldId id="266" r:id="rId16"/>
    <p:sldId id="268" r:id="rId17"/>
    <p:sldId id="269" r:id="rId18"/>
    <p:sldId id="270"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24" autoAdjust="0"/>
    <p:restoredTop sz="90232" autoAdjust="0"/>
  </p:normalViewPr>
  <p:slideViewPr>
    <p:cSldViewPr>
      <p:cViewPr varScale="1">
        <p:scale>
          <a:sx n="103" d="100"/>
          <a:sy n="103" d="100"/>
        </p:scale>
        <p:origin x="1818"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11C4B3-A704-4632-8343-0C6C52449FCC}" type="datetimeFigureOut">
              <a:rPr lang="en-GB" smtClean="0"/>
              <a:pPr/>
              <a:t>18/11/2019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D707EF-2B19-4010-96C2-BFB40CA6A86F}" type="slidenum">
              <a:rPr lang="en-GB" smtClean="0"/>
              <a:pPr/>
              <a:t>‹#›</a:t>
            </a:fld>
            <a:endParaRPr lang="en-GB"/>
          </a:p>
        </p:txBody>
      </p:sp>
    </p:spTree>
    <p:extLst>
      <p:ext uri="{BB962C8B-B14F-4D97-AF65-F5344CB8AC3E}">
        <p14:creationId xmlns:p14="http://schemas.microsoft.com/office/powerpoint/2010/main" val="2906082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ED707EF-2B19-4010-96C2-BFB40CA6A86F}" type="slidenum">
              <a:rPr lang="en-GB" smtClean="0"/>
              <a:pPr/>
              <a:t>12</a:t>
            </a:fld>
            <a:endParaRPr lang="en-GB"/>
          </a:p>
        </p:txBody>
      </p:sp>
    </p:spTree>
    <p:extLst>
      <p:ext uri="{BB962C8B-B14F-4D97-AF65-F5344CB8AC3E}">
        <p14:creationId xmlns:p14="http://schemas.microsoft.com/office/powerpoint/2010/main" val="1820462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ED707EF-2B19-4010-96C2-BFB40CA6A86F}" type="slidenum">
              <a:rPr lang="en-GB" smtClean="0"/>
              <a:pPr/>
              <a:t>16</a:t>
            </a:fld>
            <a:endParaRPr lang="en-GB"/>
          </a:p>
        </p:txBody>
      </p:sp>
    </p:spTree>
    <p:extLst>
      <p:ext uri="{BB962C8B-B14F-4D97-AF65-F5344CB8AC3E}">
        <p14:creationId xmlns:p14="http://schemas.microsoft.com/office/powerpoint/2010/main" val="35885256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a:t>Click to edit Master title style</a:t>
            </a:r>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7E17346D-5A42-4A09-8979-0BD3BD2B9438}" type="datetimeFigureOut">
              <a:rPr lang="en-GB" smtClean="0"/>
              <a:pPr/>
              <a:t>18/11/2019</a:t>
            </a:fld>
            <a:endParaRPr lang="en-GB"/>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GB"/>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00EADA0B-7272-400C-8677-199BF3BABFF4}"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E17346D-5A42-4A09-8979-0BD3BD2B9438}" type="datetimeFigureOut">
              <a:rPr lang="en-GB" smtClean="0"/>
              <a:pPr/>
              <a:t>18/11/2019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ADA0B-7272-400C-8677-199BF3BABFF4}" type="slidenum">
              <a:rPr lang="en-GB" smtClean="0"/>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a:t>Click to edit Master title style</a:t>
            </a:r>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7E17346D-5A42-4A09-8979-0BD3BD2B9438}" type="datetimeFigureOut">
              <a:rPr lang="en-GB" smtClean="0"/>
              <a:pPr/>
              <a:t>18/11/2019</a:t>
            </a:fld>
            <a:endParaRPr lang="en-GB"/>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GB"/>
          </a:p>
        </p:txBody>
      </p:sp>
      <p:sp>
        <p:nvSpPr>
          <p:cNvPr id="6" name="Slide Number Placeholder 5"/>
          <p:cNvSpPr>
            <a:spLocks noGrp="1"/>
          </p:cNvSpPr>
          <p:nvPr>
            <p:ph type="sldNum" sz="quarter" idx="12"/>
          </p:nvPr>
        </p:nvSpPr>
        <p:spPr>
          <a:xfrm>
            <a:off x="6733952" y="6555112"/>
            <a:ext cx="588336" cy="228600"/>
          </a:xfrm>
        </p:spPr>
        <p:txBody>
          <a:bodyPr/>
          <a:lstStyle/>
          <a:p>
            <a:fld id="{00EADA0B-7272-400C-8677-199BF3BABFF4}"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7E17346D-5A42-4A09-8979-0BD3BD2B9438}" type="datetimeFigureOut">
              <a:rPr lang="en-GB" smtClean="0"/>
              <a:pPr/>
              <a:t>18/11/2019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ADA0B-7272-400C-8677-199BF3BABFF4}" type="slidenum">
              <a:rPr lang="en-GB" smtClean="0"/>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7E17346D-5A42-4A09-8979-0BD3BD2B9438}" type="datetimeFigureOut">
              <a:rPr lang="en-GB" smtClean="0"/>
              <a:pPr/>
              <a:t>18/11/2019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EADA0B-7272-400C-8677-199BF3BABFF4}" type="slidenum">
              <a:rPr lang="en-GB" smtClean="0"/>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7E17346D-5A42-4A09-8979-0BD3BD2B9438}" type="datetimeFigureOut">
              <a:rPr lang="en-GB" smtClean="0"/>
              <a:pPr/>
              <a:t>18/11/2019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EADA0B-7272-400C-8677-199BF3BABFF4}" type="slidenum">
              <a:rPr lang="en-GB" smtClean="0"/>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7E17346D-5A42-4A09-8979-0BD3BD2B9438}" type="datetimeFigureOut">
              <a:rPr lang="en-GB" smtClean="0"/>
              <a:pPr/>
              <a:t>18/11/2019</a:t>
            </a:fld>
            <a:endParaRPr lang="en-GB"/>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GB"/>
          </a:p>
        </p:txBody>
      </p:sp>
      <p:sp>
        <p:nvSpPr>
          <p:cNvPr id="4" name="Slide Number Placeholder 3"/>
          <p:cNvSpPr>
            <a:spLocks noGrp="1"/>
          </p:cNvSpPr>
          <p:nvPr>
            <p:ph type="sldNum" sz="quarter" idx="12"/>
          </p:nvPr>
        </p:nvSpPr>
        <p:spPr/>
        <p:txBody>
          <a:bodyPr/>
          <a:lstStyle/>
          <a:p>
            <a:fld id="{00EADA0B-7272-400C-8677-199BF3BABFF4}" type="slidenum">
              <a:rPr lang="en-GB" smtClean="0"/>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a:t>Click to edit Master title style</a:t>
            </a:r>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7E17346D-5A42-4A09-8979-0BD3BD2B9438}" type="datetimeFigureOut">
              <a:rPr lang="en-GB" smtClean="0"/>
              <a:pPr/>
              <a:t>18/11/2019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ADA0B-7272-400C-8677-199BF3BABFF4}" type="slidenum">
              <a:rPr lang="en-GB" smtClean="0"/>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a:t>Click to edit Master text styles</a:t>
            </a:r>
          </a:p>
        </p:txBody>
      </p:sp>
      <p:sp>
        <p:nvSpPr>
          <p:cNvPr id="5" name="Date Placeholder 4"/>
          <p:cNvSpPr>
            <a:spLocks noGrp="1"/>
          </p:cNvSpPr>
          <p:nvPr>
            <p:ph type="dt" sz="half" idx="10"/>
          </p:nvPr>
        </p:nvSpPr>
        <p:spPr/>
        <p:txBody>
          <a:bodyPr/>
          <a:lstStyle/>
          <a:p>
            <a:fld id="{7E17346D-5A42-4A09-8979-0BD3BD2B9438}" type="datetimeFigureOut">
              <a:rPr lang="en-GB" smtClean="0"/>
              <a:pPr/>
              <a:t>18/11/2019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EADA0B-7272-400C-8677-199BF3BABFF4}" type="slidenum">
              <a:rPr lang="en-GB" smtClean="0"/>
              <a:pPr/>
              <a:t>‹#›</a:t>
            </a:fld>
            <a:endParaRPr lang="en-GB"/>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E17346D-5A42-4A09-8979-0BD3BD2B9438}" type="datetimeFigureOut">
              <a:rPr lang="en-GB" smtClean="0"/>
              <a:pPr/>
              <a:t>18/11/2019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EADA0B-7272-400C-8677-199BF3BABFF4}" type="slidenum">
              <a:rPr lang="en-GB" smtClean="0"/>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p>
            <a:r>
              <a:rPr kumimoji="0" lang="en-US"/>
              <a:t>Click to edit Master title style</a:t>
            </a:r>
          </a:p>
        </p:txBody>
      </p:sp>
      <p:sp>
        <p:nvSpPr>
          <p:cNvPr id="3" name="Vertical Text Placeholder 2"/>
          <p:cNvSpPr>
            <a:spLocks noGrp="1"/>
          </p:cNvSpPr>
          <p:nvPr>
            <p:ph type="body" orient="vert" idx="1"/>
          </p:nvPr>
        </p:nvSpPr>
        <p:spPr>
          <a:xfrm>
            <a:off x="457200" y="274642"/>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p>
            <a:fld id="{7E17346D-5A42-4A09-8979-0BD3BD2B9438}" type="datetimeFigureOut">
              <a:rPr lang="en-GB" smtClean="0"/>
              <a:pPr/>
              <a:t>18/11/2019</a:t>
            </a:fld>
            <a:endParaRPr lang="en-GB"/>
          </a:p>
        </p:txBody>
      </p:sp>
      <p:sp>
        <p:nvSpPr>
          <p:cNvPr id="5" name="Footer Placeholder 4"/>
          <p:cNvSpPr>
            <a:spLocks noGrp="1"/>
          </p:cNvSpPr>
          <p:nvPr>
            <p:ph type="ftr" sz="quarter" idx="11"/>
          </p:nvPr>
        </p:nvSpPr>
        <p:spPr>
          <a:xfrm>
            <a:off x="457200" y="6556248"/>
            <a:ext cx="3657600" cy="228600"/>
          </a:xfrm>
        </p:spPr>
        <p:txBody>
          <a:bodyPr/>
          <a:lstStyle/>
          <a:p>
            <a:endParaRPr lang="en-GB"/>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00EADA0B-7272-400C-8677-199BF3BABFF4}" type="slidenum">
              <a:rPr lang="en-GB" smtClean="0"/>
              <a:pPr/>
              <a:t>‹#›</a:t>
            </a:fld>
            <a:endParaRPr lang="en-GB"/>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en-US"/>
              <a:t>Click to edit Master title style</a:t>
            </a:r>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7E17346D-5A42-4A09-8979-0BD3BD2B9438}" type="datetimeFigureOut">
              <a:rPr lang="en-GB" smtClean="0"/>
              <a:pPr/>
              <a:t>18/11/2019</a:t>
            </a:fld>
            <a:endParaRPr lang="en-GB"/>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GB"/>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00EADA0B-7272-400C-8677-199BF3BABFF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www.google.co.uk/url?sa=i&amp;rct=j&amp;q=&amp;esrc=s&amp;source=images&amp;cd=&amp;cad=rja&amp;uact=8&amp;ved=2ahUKEwjB5_WKnoXZAhVkGsAKHcVtAiUQjRx6BAgAEAY&amp;url=http://www.pimlicoplumbers.com/blog/pimlico-apprentice-jodie-sets-challenge-to-become-millionaire-plumber&amp;psig=AOvVaw2247S01HI5127Lk4ujbeqC&amp;ust=1517592159449094" TargetMode="External"/><Relationship Id="rId3" Type="http://schemas.openxmlformats.org/officeDocument/2006/relationships/image" Target="../media/image3.jpeg"/><Relationship Id="rId7" Type="http://schemas.openxmlformats.org/officeDocument/2006/relationships/image" Target="../media/image5.jpeg"/><Relationship Id="rId12" Type="http://schemas.openxmlformats.org/officeDocument/2006/relationships/image" Target="../media/image8.jpeg"/><Relationship Id="rId2" Type="http://schemas.openxmlformats.org/officeDocument/2006/relationships/hyperlink" Target="http://www.google.co.uk/url?sa=i&amp;rct=j&amp;q=&amp;esrc=s&amp;source=images&amp;cd=&amp;cad=rja&amp;uact=8&amp;ved=2ahUKEwjp-7q1nYXZAhWCI8AKHfaFD_UQjRx6BAgAEAY&amp;url=http://www.dailymail.co.uk/home/you/article-2545440/Uni-degree-vs-apprentice-three-years-study-27-000-debt-no-guarantee-job-job-training-monthly-wage-excellent-career-prospects.html&amp;psig=AOvVaw1r5VWeWMBePyaXMPKGC9sQ&amp;ust=1517592140008561" TargetMode="External"/><Relationship Id="rId1" Type="http://schemas.openxmlformats.org/officeDocument/2006/relationships/slideLayout" Target="../slideLayouts/slideLayout9.xml"/><Relationship Id="rId6" Type="http://schemas.openxmlformats.org/officeDocument/2006/relationships/hyperlink" Target="http://www.google.co.uk/url?sa=i&amp;rct=j&amp;q=&amp;esrc=s&amp;source=images&amp;cd=&amp;cad=rja&amp;uact=8&amp;ved=2ahUKEwjEpoL8nYXZAhVFWsAKHYsdCKcQjRx6BAgAEAY&amp;url=http://www.thepetsittingcompany.co.uk/newspaper-articles/&amp;psig=AOvVaw2247S01HI5127Lk4ujbeqC&amp;ust=1517592159449094" TargetMode="External"/><Relationship Id="rId11" Type="http://schemas.openxmlformats.org/officeDocument/2006/relationships/hyperlink" Target="http://www.google.co.uk/url?sa=i&amp;rct=j&amp;q=&amp;esrc=s&amp;source=images&amp;cd=&amp;cad=rja&amp;uact=8&amp;ved=2ahUKEwi_uLSenoXZAhUHDMAKHVkZA48QjRx6BAgAEAY&amp;url=http://www.heritagecraftalliance.co.uk/in-the-media/4583537802&amp;psig=AOvVaw2247S01HI5127Lk4ujbeqC&amp;ust=1517592159449094" TargetMode="External"/><Relationship Id="rId5" Type="http://schemas.openxmlformats.org/officeDocument/2006/relationships/image" Target="../media/image4.jpeg"/><Relationship Id="rId10" Type="http://schemas.openxmlformats.org/officeDocument/2006/relationships/image" Target="../media/image7.jpeg"/><Relationship Id="rId4" Type="http://schemas.openxmlformats.org/officeDocument/2006/relationships/hyperlink" Target="https://www.google.co.uk/url?sa=i&amp;rct=j&amp;q=&amp;esrc=s&amp;source=images&amp;cd=&amp;cad=rja&amp;uact=8&amp;ved=2ahUKEwiV4L3knYXZAhVqBcAKHX_mBtUQjRx6BAgAEAY&amp;url=https://twitter.com/jonandrews139&amp;psig=AOvVaw2247S01HI5127Lk4ujbeqC&amp;ust=1517592159449094" TargetMode="External"/><Relationship Id="rId9"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keeoHMPiJ2A" TargetMode="External"/><Relationship Id="rId2" Type="http://schemas.openxmlformats.org/officeDocument/2006/relationships/hyperlink" Target="https://www.ratemyapprenticeship.co.uk/search?programme=20&amp;show=jobs"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Users\MSRA4AJ5\AppData\Local\Microsoft\Windows\Temporary Internet Files\Content.IE5\N2CF9MKU\spotlight_sm[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9790" y="24990"/>
            <a:ext cx="6458893" cy="484417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0" y="0"/>
            <a:ext cx="2627784" cy="1780108"/>
          </a:xfrm>
        </p:spPr>
        <p:txBody>
          <a:bodyPr/>
          <a:lstStyle/>
          <a:p>
            <a:pPr algn="ctr"/>
            <a:r>
              <a:rPr lang="en-GB" sz="3600" dirty="0">
                <a:solidFill>
                  <a:srgbClr val="0070C0"/>
                </a:solidFill>
              </a:rPr>
              <a:t>Spotlight </a:t>
            </a:r>
            <a:br>
              <a:rPr lang="en-GB" sz="3600" dirty="0">
                <a:solidFill>
                  <a:srgbClr val="0070C0"/>
                </a:solidFill>
              </a:rPr>
            </a:br>
            <a:r>
              <a:rPr lang="en-GB" sz="3600" dirty="0">
                <a:solidFill>
                  <a:srgbClr val="0070C0"/>
                </a:solidFill>
              </a:rPr>
              <a:t>on: </a:t>
            </a:r>
            <a:br>
              <a:rPr lang="en-GB" sz="3600" dirty="0">
                <a:solidFill>
                  <a:srgbClr val="0070C0"/>
                </a:solidFill>
              </a:rPr>
            </a:br>
            <a:endParaRPr lang="en-GB" sz="3600" dirty="0">
              <a:solidFill>
                <a:srgbClr val="0070C0"/>
              </a:solidFill>
            </a:endParaRPr>
          </a:p>
        </p:txBody>
      </p:sp>
      <p:sp>
        <p:nvSpPr>
          <p:cNvPr id="3" name="Subtitle 2"/>
          <p:cNvSpPr>
            <a:spLocks noGrp="1"/>
          </p:cNvSpPr>
          <p:nvPr>
            <p:ph type="subTitle" idx="1"/>
          </p:nvPr>
        </p:nvSpPr>
        <p:spPr>
          <a:xfrm>
            <a:off x="2051720" y="6381328"/>
            <a:ext cx="8056984" cy="1473200"/>
          </a:xfrm>
        </p:spPr>
        <p:txBody>
          <a:bodyPr/>
          <a:lstStyle/>
          <a:p>
            <a:pPr algn="ctr"/>
            <a:r>
              <a:rPr lang="en-GB" dirty="0"/>
              <a:t>South London Support For Schools</a:t>
            </a:r>
          </a:p>
        </p:txBody>
      </p:sp>
      <p:sp>
        <p:nvSpPr>
          <p:cNvPr id="5" name="Rectangle 4"/>
          <p:cNvSpPr/>
          <p:nvPr/>
        </p:nvSpPr>
        <p:spPr>
          <a:xfrm>
            <a:off x="4283968" y="3212976"/>
            <a:ext cx="4572000" cy="1384995"/>
          </a:xfrm>
          <a:prstGeom prst="rect">
            <a:avLst/>
          </a:prstGeom>
        </p:spPr>
        <p:txBody>
          <a:bodyPr>
            <a:spAutoFit/>
          </a:bodyPr>
          <a:lstStyle/>
          <a:p>
            <a:pPr algn="ctr"/>
            <a:br>
              <a:rPr lang="en-GB" sz="4800" dirty="0">
                <a:solidFill>
                  <a:srgbClr val="0070C0"/>
                </a:solidFill>
              </a:rPr>
            </a:br>
            <a:r>
              <a:rPr lang="en-GB" sz="3600" dirty="0">
                <a:solidFill>
                  <a:srgbClr val="0070C0"/>
                </a:solidFill>
              </a:rPr>
              <a:t>Apprenticeships</a:t>
            </a:r>
            <a:endParaRPr lang="en-GB" sz="4800" dirty="0"/>
          </a:p>
        </p:txBody>
      </p:sp>
    </p:spTree>
    <p:extLst>
      <p:ext uri="{BB962C8B-B14F-4D97-AF65-F5344CB8AC3E}">
        <p14:creationId xmlns:p14="http://schemas.microsoft.com/office/powerpoint/2010/main" val="15923976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4088" y="160338"/>
            <a:ext cx="5688632" cy="978408"/>
          </a:xfrm>
        </p:spPr>
        <p:txBody>
          <a:bodyPr>
            <a:normAutofit fontScale="90000"/>
          </a:bodyPr>
          <a:lstStyle/>
          <a:p>
            <a:r>
              <a:rPr lang="en-GB" sz="3600" dirty="0">
                <a:solidFill>
                  <a:srgbClr val="0070C0"/>
                </a:solidFill>
              </a:rPr>
              <a:t>Welcome to the revolution!</a:t>
            </a:r>
          </a:p>
        </p:txBody>
      </p:sp>
      <p:sp>
        <p:nvSpPr>
          <p:cNvPr id="4" name="Text Placeholder 3"/>
          <p:cNvSpPr>
            <a:spLocks noGrp="1"/>
          </p:cNvSpPr>
          <p:nvPr>
            <p:ph type="body" sz="half" idx="2"/>
          </p:nvPr>
        </p:nvSpPr>
        <p:spPr>
          <a:xfrm rot="21293913">
            <a:off x="953986" y="1771589"/>
            <a:ext cx="3429000" cy="1920240"/>
          </a:xfrm>
        </p:spPr>
        <p:txBody>
          <a:bodyPr>
            <a:normAutofit/>
          </a:bodyPr>
          <a:lstStyle/>
          <a:p>
            <a:pPr algn="ctr"/>
            <a:r>
              <a:rPr lang="en-GB" sz="1800" dirty="0">
                <a:solidFill>
                  <a:schemeClr val="bg1"/>
                </a:solidFill>
              </a:rPr>
              <a:t>The Dodo bird is still extinct…</a:t>
            </a:r>
          </a:p>
          <a:p>
            <a:pPr algn="ctr"/>
            <a:endParaRPr lang="en-GB" sz="1800" dirty="0">
              <a:solidFill>
                <a:schemeClr val="bg1"/>
              </a:solidFill>
            </a:endParaRPr>
          </a:p>
          <a:p>
            <a:pPr algn="ctr"/>
            <a:r>
              <a:rPr lang="en-GB" sz="1800" dirty="0">
                <a:solidFill>
                  <a:schemeClr val="bg1"/>
                </a:solidFill>
              </a:rPr>
              <a:t>The Earth still orbits the Sun…</a:t>
            </a:r>
          </a:p>
          <a:p>
            <a:pPr algn="ctr"/>
            <a:endParaRPr lang="en-GB" sz="1800" dirty="0">
              <a:solidFill>
                <a:schemeClr val="bg1"/>
              </a:solidFill>
            </a:endParaRPr>
          </a:p>
          <a:p>
            <a:pPr algn="ctr"/>
            <a:r>
              <a:rPr lang="en-GB" sz="1800" dirty="0">
                <a:solidFill>
                  <a:schemeClr val="bg1"/>
                </a:solidFill>
              </a:rPr>
              <a:t>BUT</a:t>
            </a:r>
          </a:p>
          <a:p>
            <a:pPr algn="ctr"/>
            <a:endParaRPr lang="en-GB" sz="1800" dirty="0">
              <a:solidFill>
                <a:schemeClr val="bg1"/>
              </a:solidFill>
            </a:endParaRPr>
          </a:p>
          <a:p>
            <a:pPr algn="ctr"/>
            <a:r>
              <a:rPr lang="en-GB" sz="1800" dirty="0">
                <a:solidFill>
                  <a:schemeClr val="bg1"/>
                </a:solidFill>
              </a:rPr>
              <a:t> Apprenticeships HAVE changed</a:t>
            </a:r>
          </a:p>
        </p:txBody>
      </p:sp>
      <p:sp>
        <p:nvSpPr>
          <p:cNvPr id="6" name="AutoShape 2" descr="data:image/jpg;base64,%20/9j/4AAQSkZJRgABAQEAYABgAAD/2wBDAAUDBAQEAwUEBAQFBQUGBwwIBwcHBw8LCwkMEQ8SEhEPERETFhwXExQaFRERGCEYGh0dHx8fExciJCIeJBweHx7/2wBDAQUFBQcGBw4ICA4eFBEUHh4eHh4eHh4eHh4eHh4eHh4eHh4eHh4eHh4eHh4eHh4eHh4eHh4eHh4eHh4eHh4eHh7/wAARCACGAQ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u4kkVwrEYI3AjsM96iLTD5lXcM4yV/KnT71lI2jngr0zVeV9rDcpwTgcf41mZtmv4W0q/wBf8R2Gi25US3k6QgjHy7jyx9QBkn6V6h8d/hRZeD/DdrrGkG6aH7R5NyJpvNPzD5COBt5Uj3LLVf8AZmt7Cy8STeKNWxHb2LRWdsWXG65uH8tB+A3H6Zr3P4kWb+JvCeq6NIsTmeBxE2DlXHzIevUMqn8KaTZcVofEp81c8RhueuM/rSQzTZAaFGz/ALFJcrNE7K4IcZBUr90jqKE3M/zlWbjIHWhoz1Jw7vlgsKgA8EUm1iDiOJiw4PH5elSRwXEcPm/Z5lUH5mMZ2+nXpVm307Urq2a6ttNu5rfoZUtXdOPcDFIFcoOORujjBOf4QeR9KcF3c7EB6DKDH51IwLcttAI3btvH1+lJGvnACHbIfRRnP5Uw1GYYqf3UfbHApI+F3CGLGf7oqdoZvNWDYwduFXyzn6Y6n8OtPubW8swI7uzmt94ziaB4yfpkDPagepCDlQxhiA9QoxTiB5W4xKTxjKZxUW5V5dkG7oG+U1YRGmg3Ro0nf5BnFINSJWG7PloOegQYpcsEA8sAg9AoHFSWsN1MTHDBLKwXLCOMscepApuGwu1cjpyBx7UCGs/OFVRnjlRyKeqkj/Vx455K1JDaXVyzrb2dxcOn3lhgaQr9doNQTrdW7+TcW8tu+37skTI2PXBweaEgVycdAwjjQ4/uDmo3dl+UAE9/lGMe9QpL0TcMsfu465/H2qdre4Cl2t5REAMsIzj8+lAXYBnwANmPZajZps4XA9cgc1asdN1G9RjZaddXIXhmht3cL7HaMVXnRlkMciMrqcMCpUqfQjsaQXHxrOxYLGCy4yVjJH40jiZCFkQqSOhTH86+gP2Li39s+JMMcm0g5H++9Vf2yUZvFmi7mLAaeevP/LRqY7aXPH/BWiyeJvFml+H1kjhN7cCIy7PujBJ/HAOK9z+I/wAC9C0rwRf6tpT3EV5p1s9w3nT+Ysyou5gRtGCQDgjocV89aVqE+mahbX1jcG3ubeRZYXXAZXB4Ir0fxh8XPHnijwzLo17HawWkybLmW1tnDTJ/EGJYgA99oHp0NCY42tqeWn5esajnOQn6UHc0wDRocnGCnP8AKnnd8oLYB9VJHHepRaTzztFbxS3bgcrDA7HH+7jIFBN2VmdWQ5WPHGCE/p+VPH3i3lRj/gAqW4tJbSUC5s5YBglY7iF0LfTODTYmX+JEk6ZXBHf2x+lAXZC5zldiD1GwGkTO/b8i9smPt64xWjFYXd9GWstOuZkHBa3t2kxjsSAcfjVK7imil8u4hkikTrHJEUZR7qcEU0O7Gebt7KcY/hFPEj4G1MZGeF5NRb8TbkWMLzgEE/zNPjK5G2MHK85B4NArsvyyfMyq4GDu6dfxqqdpbGwcYwTjGas3J4ZuDjt0q94N0VvEni3S9JjACXM6rL7IOX+nGeaVh2udV4v8zw/8OPDPh1CyXV+W1q8wcFQ/ywD8EBb2O6vofwLrY1/wppmsbvnuYVMuOMSDh+P94E49K8K8VeJPhVrnii5v9WtvFc0xKxqbaSJECRgIuwHoMDOPc16N8B9d8LXNve6B4bOrxxQH7QF1BkJIc4O3b2yBn6irjoWjxP416E+hfETUIIYtkFywuoMDjY+SQPo24fUVt/Afxbq1h4o0/wAO74p9KvJXR4JIUfaSpO5WxuByBxnBGeK7j9qPQ1l0fTPEEa/Naym3lOM/I/Kk/Rhgf75ryn4QkN8TdD+Yn/Serc4G1uKTWomrSPoL4zvY2Pw6v5rzTI7yFZID9nzsV285NoYjnbuxkDkjIyKyv2d/izqGv66fCeuQWEKPCxsvskHkxrt6oVyeo6fTHPWr/wC0Kyr8KtUXsXtu3/TeOvDPgXI0fxd8MMpYE3wUgAjIKNTkO9meuftNeAbXSVt/Hmg28VpNHOovUiQBdxPyS46Z3cH1yOtdl+zZ4huvFngu6uNbis57yzvDbicW6I0i7FYFgoAyN2Mgdua2fj21s3wq16CXDFrXcoPdkZWH6qK85/ZQvZ4fBuqpE4QHUifudxDH3qEmx9Sh8bfGf/CFfFiS50HRNLk1NrWLzru9hMoUY4WJVZdnGMtyTwOMc+teG7rQvi18OIL3WNMiljuVaK4gb5jBKpwdjdQR1BGDyK+bP2l5pH+Js8krlma1izx7EV6v+yTqMq+Dbuzdcxfbzt56FlGf6U7At7HjOp/258J/iLqNjYzRM1s3Wa3SRbiE4ddwYEDcMcjBHbFfZVtb2N3okdwtnbwie3DELEo2llz/AFr5e/a/ijtfiPbSoBum0lXk5775FB/JRX0Np+oyyeG7SIBAhtEU5XOflFCVwRw/7Ml9ot3oGpQaNpNva2dlMkKTEZuLvKAmWU9s9lHC9Mmua8Y/DfTfFX7QEmn2qrb2As4r3VhAQu1ySNg9GcBT/wACJrwPw34p8QeGpzcaDq93p00kYR2hxhh6MpBU/iOOa+jP2StQa8tPEOo6hcSXGo3t5H51xKSzPtQkZJ93aiwJ3M79pXVj4I03QfCvhDOhwTK80xsT5TsqkAAsPmOSSTzzjmt7w7pun/ET4U6VJ4kjS6ubi2Ie4YfvkkUlRIG6hvlB9+c9a5/9qbVNJsPGGlrqXhe21UtZllmmu5o9o34IwnXt+dcTofxtvtB0yHTdL8H6Tb2cQIij+1Ttjkk8kk9c1UQ6kXwt1HWfB/xQTwjK8E1m2ptb3ULwq+9shd4YjKngdDj619HfGq00dPhlrR1SMxWCRRPKbZAJWKzRkIvYbiAu7tuzjivlnwz4im8QfGPTddntobee5v43MUTFkUjA4J57Zr6F+Pl7dTfCbX0Z8qYovlC8f6+Ola4LY5z9nz4oyax4mXwk2iaZpdi8LtYpZKy+WUG7axJ+f5Qx3cHI75qv+114X0+2sNO8XWtvHFeC4+z3DKMCVSCULepBGPoT7V5r+zH8vxl0UHI+S54x/wBO8le1ftcHd8M7dRkf6fFzj2NSK94kH7NPjjXPF8+spqostttHEYvs9sIskkg5x16VQ/aS8fa/4R8RaZaaVLZ+VPZGVzPbLLht7Dqeg4rK/Yz2fbfEeD/yxg6/7zVj/tisr+MdG2MuBYEHIP8Az1fihahd8pxnhX4k+JLfxw+rNJYSC9uITe232ZPKmVQqfKCMqdo6gjnk56V9VfEu0hT4deIJI7eIEaXccKgGP3bV8P6KhXVYJNwA85WwqnHWvs/x7qFw3w911fNDhtMuAMj/AKZt6U0mwjex8sfCfwZc+OfGEWjRSNBbbTNdyhQdkSkZI9ySAPc17j8dri0+Gfw7sdD8HW6aRNfzGIz2/EyxquXYv97c3A3ZzWP+xmtuJfEtw23zwtsg45Ckyk4+uB+QqD9sqeT+0tCjwDGEmOSOA2U5/KkgWiOw8FaHFr3ws0qx8TudZa6tVd5Lg73Acllwx+bKgjBzkEV5V8Cvhbb+KPG2orqbedoukXDRsucG5cMQqEjtgZb8B3rhdI8eeLtJ0M6RpfiG5gstpCRBQTGCeQpKkrnJ6Hjtg19C/ss7bX4fLcRSYe4vJjNkdTuC5z1yQF59qvcNGct+0l4l1Tw34p0zwz4WvZdEs7GzS4ZLBvI3OzEKDtxnaF4HTmvTvE3hbSfiV8LtNvtTtoV1K6sYpo7tEAkjmZBnB/u7s5HTH4V5Z+0Lruj6f8S7i31HwNpOrS/Z4j9quby5R2Ug/wAMbgYGCOB2rKg/aD1mw0eDRrPwjocVnbII4YxPO21V6DLEk/jSQ3bqeL39rJaXM9rKqCSGRkZQvRgcEZ/CmpFwOSmPTvVrW7+TVdZvdVmgSJrqZ5XiTJVC3OBnnFV0LqpaNT269v8AOKGRYs3BfJHAH8XH+frXpnwj0G/tPDPiLxhHaOzJp0tvp4RDl3ZcO6+uF4z3yfSvN7e9ksrtLq3EJaFgU82JXUn3VgQfxBrrR8XvHyFY49agRFHCjT7cAD6BOKUQTPPwr4bD79p5z3Nd38ENVk0f4kaTtDsLyT7LKqg/cfjPHYHa3/Aa5vxJ4o1bxFKkurfY5JUJ/eQ2cULH2JRRn8a0/DHj7XvDNuLfSWsbYAn5zYQtIee7ld3r1NMFufV3jPQV8T+GNR0baDJdW7rFkgYkAyn0+YDn0zXy98J7e4svizo9reQvBcQ3pjljddrI21uCO1aMHxt8fJKjrqdtkcj/AEGLH/oNaHhXxxrXjH4meHn1wafLMl1nzorGOKQjaeCwGSPam9xtpnr/AO0DbyXXwn1cQxmRkMMjbRkhVlRmP4AE/hXjH7Nejzap8V9KnSHEen77uVhnAAUqMn3LYFe2fGzVL/Rfh1f6jp0xguopINrbAwwZkDKVOQQQSCCMEE14ToHxf8RaBaXMOg6L4W0l7gfvZbPTSjkjocbypPPcEe1EhuyZ7D+1V4qtbDw/J4chmU32olBsU/6uFWDFjjplgB7/ADVn/soRmbwjqcaEbjqWAOg/1UdfOur6lf6xqc+oajdT3l3Od8ksnzEn/D9AK+h/2S5jD4T1OUDJGokgE4H+pjoQJ3ZxP7T+l3Vn8SyZFO2aziaNwPlIGQT+BH8vWvWf2aNEuNL+HNrqV0qxpdXElzubjEQ4DH24b8K87+PvjTULPx8bO9sNK1mxEUckVtqNqJFhYj5ihBDLnHIyQfSuL8W/GDxf4l0j+x7ie00/TdgQ2unxeUHQYAViWJwAOgwPalqF0mL8ePE0Pi74h6lqVg3m2MSC3tnHRkQfeHsTk/jX1TpKt/YlmijLG3jAB/3RXxVoGsHRtV+2JY6feOF+Rb2ATIhyDuAOAGGOD7mu/T45eOVAKNp2QeP9EyM/nTi7CTR5hHEwClhwFHDcEf8A169i/Zh8SQab4hvNCu5Ai6kFNuzHA81M4X/gQY/ioFedeMPFV14lPmXmlaLbTtIZHuLKyEUkjH+8wOSKw0uHjmVosoQcrtOCD6g/WknYSdmfUf7UPhLUPEvhbTvEGmWr3dzpgkjuIoxucxNjLAd8EAn2NfNeieGta1nUY7HTdNnlnY8kxFVT1ZmPCgckk+9eheGvjt400mwWxupLPU4lOFe6ibzsdvnVhn6kEn1rH8ZfFfxT4ktJbCSa3sLGU/vYLKMx+cPR2JJPfuAfSgbaeo3wfZWFv8XdJsdGuWvbaO/hjWcjiVwAHK/7O7djvjGa+iPjurL8LNfTHzCKPj6TR5/TNfMHgrxnqvhO4e50ePT47nOUuJbKOWVOMYVmBIGPSugv/jR4+u/MSbVLaRJRhlbT4GVgRyCCnQimmCasT/s3Ax/GHR3U/djuCTj/AKYPXuf7WyM3wwhYLlVvofmAPGcj/CvmTw3451/w5c3FxokllaXFwxLSLp8BYZxlVJUlV4HyjiulvPjH8Q721azvdahuIHTbJFJpts6sO+QY6nQSkrWO7/ZFvorPVfEFpO4WaWzikiB4LYYg/luU/iKd+074Z1rVdQ0jVdN0+5v40jaCTyI97I27cCR75wPpXh2ma3qujatHq+mXL2d2jl0kjRQFz1G3pt7bSMY7V3V58cvHU2nyW8cmmWrMu3zoLUiYdsgl2UH6L+VONrDUlaxia5pNvpfiy10iESrcQR20d2o+cNdFVMg68fOxXAHUYr6p+IFrL/whuuQRqXk+wTqoUZJJjOOK+PvDXizVtD1WTU7GW3+2bt4nnto53D9dwLqcHJ6jmumm+NvxEaVmbX4jk9TYwY/9ApphGSNn9mfxRb6B4/axu5FS31WNYldsAeapymfrl1Huwr2f9pjwLeeKfBwvtKjae+0+Xz1gUfPIhGGA9T0OPY18l61rV5rGoPe3a2glflzBbpCrHPUhABn3xXoXh346ePNE05NNku7PVbeNdqm/iZ5FX03qyk/VtxpXBSVrHGeH/Ceua3qa2NvYXKOzEzzzwtHHCo5Z3duigcmvd/2a9c0U63rXg3T7uQ2q3BuNNef71wgAV8dP7oYDk4Y+leQ+Nfiv4u8W2TWN/cwW1jIf3ltaIY1k9N5LFj9Mge1clZahPbXsN1Zu1rPEwdHhZldWB4IOeD70XEpJM+j/ANrPwXqd3c2fivSbWS7RIBbXgijLtGAxKNgc4+ZgT64rwjw/4Y1fxBdLBb2skUEfzXV5JEUigjBy0jseOB+Neh6F+0P47srVYLn+zdS2JjzJ7dklPuxVgp/75/GuT+IXxO8WeLrMWOpXMNtp4Ic2VjD5ULEdCwySx+pI9qQ20zkNYaxXV7waW1zLYrMRA84G90B4JA9Rz+NQxDzJW3LtHc7c/lTR5BLtul46fuxz+vFPg2lWxuxnIyMkj8DTZJM6szt0IB7mqtyVGduQehwMVblXaSHOCeSPT/IrobL4deNNQ8ia38O3kkLjcj4CqwI4IJOMUIZyAQkn5SeeQDUckbYJC57V0+veBPFek6hY6deaXIl5f7jbQxMszy7SAfuE4xkdaseI/h34s8Oaaupa3o8kVpkBnjnjk2E9N20nbyQOfpTBo5KLeMrx3wCOO1d98MtW8G+HtUtta1yTW57+zdmS3tbeM2+cFQxcuC3BPGOuK5TQ9B1bXLz7HpFjPeXGNwjiTOB3LdgPc10D/CfxuXuYYtNtppbUfvoINQgkkQ+hVXzn2oBHqHiz4xfD7xNoFzoWqWGvm2uQuTHCisCGDKwO/qGANeHa8NDXUAugXN/cWnlg5vYVicPk8YUkEYxzn1pbDw3rt1q76JBpt0+pRgg23lkSZHUbTznmteP4Y/ENyWXwrqxVeBiA4H5UPUG7nOQmP7WguGZYHdRI6IGZBnkhcgE/XGa9x+FvxK+H/gnS3sLeHxHeeZN500ktnEu5toAAUSYAAUV49qXhvXtP1e302906e1vp2/dROMOxzjHXjn1rUb4d+PFXzJPDOq7FG7cYCAq+uaECdjr/AIt+Jvhx401P+1ov+El02+WER/LZxNG5GduR5nHUjIrygjC568cZFamkaFrWvak1rpOnXF7Ooy6QRlsdsn0+pre/4Vf40M80MOn21xdQrukt4b+CSZR/1zVy2fwoBnIW8m0qWjDDg7DkAj0OOma+g/gNY/Drx59ts7/wLZWeoWUaykxXtw6SITtzhn4OcfnXgup2N9p95JaX1vPa3MRxJFLGVdT7g17D+yPObfxdrTbd2dOTII/6ailuEdw/ai8L+H/DcuhJoGkwWAlWUv5ecvgjGSTzjNeJDgkHr/LivoP9rMzXt34ejSPLv5yoi8knK8V5cvw18eSYEfhPWIz1xJblcn8adhySucaoO0g7W59OaTaNxbv/AHe2K6DUfBnizT9fh0CfR7r+1ZoRMlsmJJGQ5wcKT/dbj2rUh+F/j+4k2/8ACMahGT8o81RGfp8xFKxNjjoVG4DG0nv1rtLX4W+PLywivbXw6729zEssT/aYBuRhkEDfkZHqKy7Lwd4outavdJtdHubu+0+TZdQwDeYSDg5wSOtfXvhKG4tfBOj2l1C8U8OnwRyxuMMjLGoII9cimo3Go33Ph9x0Xbg57jtX0T+yz4X8M6xoeqapqel2d/fxXYt1S4iWVYY9isGCtwCxLjPX5eO9ePat4A8aadbz6lfeGr+3s4FLySvF8qKOpPtXQeEPBvxZ06X7d4b0nWdPkmQKJ4mEYkQ+pbgilYEkmaP7UXh/Q/D3jWz/ALDtobUXdoZbi3hASONg20EKOFyOcdOM+teSHeoBO3HqRkV1vxI8P+M9G1WK58YRzG/vlMiySzrM8ig4OdpOMelc3pthdX14lpZ2b3VxIdscMUZZmPsBzSE1qV41wzbSMdc02VgW52k9MYrtJPhj4shuba1vLSwtLq7H+j29zqUMc0nsEZsj8aw/FPhfXPDNz5Gt6XcWbtnyy65V/dWHDfgadmLlMcleyjIGc7TTpSD0O8c4NbPhvwp4k8QrJJoOjXepJE22RoIiwU4HB9OtausfDfxnpml3OpX3h+a2tbeMPM0rqCq5A+7uz1PaiwWOLRsruXaM569fpTwdp/uj2P8AKux8MfDXxp4i01L7TdCY2rjKSzypEH913kFh7jisfxF4b1nw5qJsNb06SzuNu5Qw3B19VYcMPcZoaY+U6r4BeG9P8WfEW20vVVLWSRSXU0Qbb5oQDCZHOCWGfpXs37R/w98L2/w+n1vSdHs9LvNPMe02kKxLIjOFKsFGD97IPXj3ryH9nHUPsHxd0VSQi3Jkt3OeAGRiB+LKo/Gvc/2rNUNl8LZbPgfbrqGHjrkN5v5YjP50IuNuU+Qn3Mp+Vvw6fjUtvIFAAZGYduxFQEtuxtPr1zxT0aPHClueDjGPwosZmlcIPO+Ug9+R/WvcP2VZLu41DWLATsbcQpKsZJIVgcZHpkEfkPSvDZNwds4U59hxXuP7Iy7te1pXx/x6qen+31pJlx3N/wDaB1i48M6x4d8iX7I1xvW5vIs+elv5ib0Q/wAOepI5OAM4rd+KutaA/wANdUaPV9PvG1G0e3s44ZVYzSPwu0A9iQSe2K4f9sZf+Jh4cCkDMFwOT33JXh/hp418Rad5zDyhdxFuMDG8VVxt2dj628KeE7fwH8Nrhrbylu7eyku7uQp80kqxljnPYEYA7Yrwf9ny8ab4qW5S4DS30Uqy7nyXyN5J9Tlc19U+LWuYfDmr3FnLsnSzuHjfAJDiNipweDyO9fHf/C1viJbsqr4lljboCLS3z/6LoHLQ9g/aZ8Lp/wAI/beKYQI76xnSOSaP5WMTHA5HOQ+3B/2jXoPwX17/AISj4dWF/LITdqhguiw6yrwSfcjDfRhXyv4g+InjTXdJk0rWPEMt7ZS7TJE0EShirBl5VAeoB69q9N/ZK8SeVq+peF5pv3d1GLuDPTzE4YAe64z/ALgouxJ6nnPxk8O/8I/8SdYsZCTFLJ9qgJBO5JPmH4A7l/4DW1rk2rL4J8JeB4bqd7jUt15NGXbO2WTEMbc5wBlsdMFT2r1D9pDwTJr2teGb62ADXF0NPuHC/dRvmDH1wA5+gNeXeHtctta/aA0rVE2LYnVoY7VSflSCPCRjPptUfnSCx7/D4d0/4e/De9XS1iDWNjJM8hXmeZUJ3N65bH0HAr5b+HOs3Gk/EHSNZaaTzBeobhm+86M2JAT3ypOc+ua+tvi6zv8ADPXlUKf9CfJ9u9fFmmg/2jbbR8zSpgAe4psH0Prj9oLwTY+JvB11fwwIur6bG00UigbnVRlo2PcYBI9CM15V+ydCJvFmtrGyg/2ap57/AL0V9JeIPL/sfU2kUBPs07MW/u7Dn9K+cv2SGWTxprxVd4OnL1OcjzhSQ2tUXf2s4poZdA3MhLCfBXr/AAV1X7Kt7eXvga9hvJnuBa3xjhMjEsimNG289skn8a5r9sD/AFnh35cHM/f/AHK3P2R8f8Ibq58t2xqIHy9f9UlF9RLc8/8A2qC0fxUiZGZGGkwYKsQT+8mHUV7R8D5LvVPhdo9zdTmaZYmj8x8sxCsQMn6YGa8X/arwvxSiG3I/smDjr/y0mr2f9nZR/wAKi0nKsP8AWDj/AHz1pp6gtz51+Id/qWl/FHxUdPv7mzLanKsjQyFCw39DjrX1N4ShupvCGkzyy+YXsIXLsSWYmNTk+5r5N+L+1fiv4nXac/2rMo/76NfXfgxh/wAINoe4MD/Zlv0/65LQnqNbnxXqGt688UlvdavqE1vKCrJJOxVh7gnkV7X+yJqd41zrOnyXMr2yxxyrG7EhWztyoPTg8/QV4HcBd7s02GBzXuP7IYU65rgSR8/ZExkd94oQluL+2C2/XPDzHIH2ObPHbzBXefs+eCLHRPBltqs0IOrapEJpJWHzRxn7iD0GOT65rhv2wyF1vw8xyf8ARJgc+m8V7z4Plgbwro7RvmM2FuQR6eWtC3HbU+MfinqM2rfEjW7ySUsFvGjhxnKxodqD24A/HmvqHRNKs/Hvwu09ddImjvrCPzG2/MswXa0gPY7gSK+SfFoK+LNTDPz9rl5I6fOeK+v/AIIS7fhJ4eDvgi1bIxn/AJav/TFCFHqfM3g2HUvCnxftLAXEkV1aaoLaUqSFddwU5HcEHofWvqH4trb2/gTWb64t472KG3LG3lzskIYbQ2OducZHcZHevnrxlNHJ+0fK8fONXiDEDvuXNfQvxrkRvhZ4kQFebTt/vrQuoLY8N+BXjzxVq3xPtNM1bVp7q01ESoYpP9XEUiZ1KKOE+5jAwMHp0r0H9qTSrN/hmNQZVa4sr2Ly3H3sSHYR9OQcewrxf4AbY/jDoDZyN8xI7Z8iSvd/2n2Q/CC/VACv2q0yP+2ooT0BaxPlvwnqf9j+K9M1XcALG8hnbHUhXBI/EA17h+2FqpaLQdLEinJluHHXjIVT/wCh189w7Q53/dAyoArr/iZ4mm8UX+k3E1pNCLLTILYiYZ8xlX53HsWyfxoRK0RxjKcAqOfx6U6Ff7ytuB6jpSAfvmYBcA7umafGUzuaSJAO5z81IkszuWn2+/0GK98/ZN0rU7e+1fUZrG4js5IESOZoyFkbdnCk9cAc49RXz/cptlYrjk/3u1dI2mePo9BOsRwa6ujpHvScTSCNYxxuHI+X3AxQUnZns/7WWh6tfxaHqNlpt3dW9qkqTvFGz7CxUgkAZHQ8183uxjm3EvG6eowQw/r/AIVonWtbESSJrWpI+cH/AEqTIHr1qhrFjf2Oqz22pwzQXccmJ45s7lc8nPPXnNMGz7F+EPj3T/Gng23/AHyf2lbxLFe2pGW3AY346lWAzn6g9DXh/jn4K+K7LxHcN4esF1TTJZS9uwmVWQE/cdWIPHTI4I9Og8o0++vNOu1u7K6ntbiLlJIpCrL+Iro5viN48mg8p/FurMjZHNw2SPrRYfMmi/4m0Gz8G6HPp+tLa3Hie/2qltHIJBpsQbcXZlOPNYgAAZwuT3rG+HPiJvDfjPS9azgW1wHlOesZ4f6/KT+OKxbqzv1ihvrqKbybhn8ud8kSMpwxz3IzzSLZXg07+0FtJDaibyjN1Tfjdt+uOaLE9T7L+O3iGPRfhjqN7HInn3KC1tXB+60oILKfXZvINfHtrdPaXsFxbS+VLE6yIeflYHI/kKfqPiLxDqWnQ6fqOsX93Y24Hk280xZI9owMDtgcVlrlQNynGO1Fhylc+0fC3iXTPiV8Pr2GzmiS8uLOS3vLct80EroV3Ed1ycg9/rxXzX8NPDd/qXxR03RZLOVJLe8U3iMCDEkbZfd6cKR7kj1rjNN1LUtKvBe6deXVncp92aGQo4/Efyrph8S/HbI6/wDCUX6M4w8qMFlYDoGcDc30JoY+ZH0d+0R8QLTQPCd1oNrcK+sajGYgitloYm4Z29OMgepPoDXB/sh2t5D4h1i/NpOLVrBIkkZCELGQEAE9eATXgssk9xO9xNNJLK5y0kjEuxPfJ5Nbek+KvGEMMGn2PiDV0jQLDBBFcPjHRUVR+AAHtSDn1Pef2t9P1C8stDvrezmkt4GmWZ44y3lltuM46Zwfyqv+yNr9nFb61ockm2d3S6hU/wAa42vj6YT/AL6rw1/Fvi4bw/iLVhnKsGunyc9RjNUtIk1a2ke+0priOaxXzTLASDAuQN+R0GSB+NHUObW59CftE+AfEXiTxZaa5oVuLmL7EtvPm4SLytjMQSWI+Uhzz2xXo3wQWztfhrYWNneC/SEyI9xGDskfcdxTPJXPAOOcZ718oX3i3xx4jtJLK713WNRt1iMs8LTEr5a9WIHUDI5PrWdp+seJZEg0XT9U1ARPJiG1inZVLsegAPUmi6DmV7nafHzw7rWlfETWtVvLC5TT729eaC62Hy3D8hd3QH1FfRnwm1yDW/h1ok1vOreXaR20wHVJI0CMCO3IyPYg18bsNa1C9/s52v7q5y2YHkdiGXJOQx4wAfpin+H/ABBr2hTvJo+sX2nM6/ObeUrux0yM4NARkkz0vXvhzdeA5dZ17XH0+SwWGeDS1Zw7XM0ilI8IeQVDFiexXI9a6T9lLS9Rt31jUZ7K6itJIo4o5njKiRt2flJ64A7eo9a8N1zWtY1uVLnWdUvNRnQbVNxKzFR7Z6VH/buurEI11bUI0UBUAuXwAO3XpTvqCkrnuv7VOiavdHStWt7G5ns7eKSOeRFLCMlgRuwOAfX2rQ/Z38e2WpeH4vCmp3aQ6jZjZbb3wLiLqAD/AHl6Edxgjvj5+1K/8R2sot7y+1KF3RX2Pcv8yOoIPXoQQfoay43ZVVlY71PABwQfUelF9QctbnoXxg8L6lYfFLUbOGynkW/uTcWeyMkSCQ7gq+uCSv1FfQ97rml/DL4cWEepyxG4tbOOKO3VvmuJggztHoWyc9AK+ZNJ8WfEOaM2+meINanS0gabalwT5MSj5myeQAOtYOs3GrXk4u9Znu7i4mjEiSzuzM6knDAnscHpxxRcFJbnS+Bo9Y8S/EuyvI7We7nn1Fbi4aONiq/PuJJ7AAdz0FfU3xWs7vUfh1rtjY20s88tq3lxohLMQQ2AO5wDXxtHPr+i28Rinv8AT4b6MXEflysizR5ID4B55DD8DSjxH4gUHOtakB7XT8frQgUkkdx+z3ZXz/FfS5BZTlbZ5mnPlsBF+5cfNxxyQOe5Fe9fH7TdR1T4Zaha6faS3U4mglEcSEuVSQFiB345r5Ks9e1mGWZo9Wv4WmbfLsnYGRumWweTjueakPiDxB97+29THcD7U/8AjQgUlax6F+zja6dP8S9mrRRPcQQPJbRTLjEwIycH+JRnHpye1e4/Ha20m6+F+rzamsZe3gMlq7/eWf8AgCnrknAx3Br5CtLnUZL5r63ku2vELTmZGYyKRy0hbr35NW9f8U+I9ciWLW9a1C/ii+aNZ5i4BPtQmNSSRmj7xUE/XPSlX5T90+30qAs24N0x29aeplJ+VvTvQZl6WNRKf4l5zx0r0TWLfT/GkE2s6XeyQarb2CfadNn+6yQxhS0LjgjauSpxjtXEpArzZC5yRtAxzzXck69DbXEel+AYtLuJomgkuoLadn2MMOFDkhcjg4+lSWij48XR9HkuvC1roFkRDFEo1CTebkylUdpN27AByRsxjHNb3joaTrXjPx7psmhWqXNjZS6hFe73MzTRrD1+bbsIfG3HbOc1kasfEWracYb7was2oeUkR1I20qzlVxtJGdpbAA3Yziqd8vjK413XtXPha7E2t2clpcRLby7Y0fywSvfP7sdfU0DuaDaX4d/4S4fD/wDsG3ANv5Q1IySfaRc+Vv8AMzu2bN3GzbjHvVeHT/Duk6h4X0C78P22of2xZ2tze3rySLMv2k/KIdrALsUg9DuOc0kmoeMPKa5k8FuNZNt9l/tU2s3neXt2Z2/d37Pl3Yz3681HZX/ii1t7BrjwU9/faYgjsL64tZvMhUHcgwPlfYSSuRxxTB2HeItGt/8AhGtB0efVLWwS0v8AVYRdXAfY3lzhf4QSCcVc8IeH7PVNE03w29/Hd2dx4qjje4tshXX7M7Nt3AEZAxkiuW1O08Zalo1hps/h3UW+xyzzCYWsheV5WDMW4x1FW9Hj8daVptra2WganG0GopqENwLSQssioVA6YIwT9aYrq5ua14W07VNNiSytPC1tqp1CGCzttK1nz/OhckESAsxBU7fnGOCc9BVpNG8HzQR3lxDoctvDqkNnO+lzXSqElWRTvEjZJRgrK4OGwQeKxbmbxFHqFnqWk/DdNGv7a5W5M1tbXDb2U527XOApPUCo9Xl1680e70my8AvpVtdXEdxJ9nt5ywdQ38TZ4+c8dscdTSDQ0vCXgfTlf+z9egD3ralcqqvcGICG0jJl+YHAV3ZFLH7oDYx1q5p/hbw9qGu6L9utNAikmvXgnsdJ1UzpPF5TMrnDsyEFcE5weKxdW13x9e+JNN1z/hH7lZ9PtxbJH9ikMcy/Nv3rjkvvbd659qS2vtXsNb07VtJ+HJ0yWzkdyiRXDibchXBLHgDJwB60BoSeF5PCOsyGP+wNNstSjtXFvDd38sdpcyb02bnLbg4Qv/EqsdvTpUPgWFdM+M2nw3+gx2cq6gqfYnlci1fcCpVs5bb1GSQcg81jaPpmoWnmrqHg281OKQAKGWaIofYqO/QirtzP4ul8ZL4o/sG8jvEnjmjjW0k8sCMKETBGSAqgdckCgV0XsaJ/ZmseK5vDdq/lXsWn21j9olMKyOru0rHdub5UxtBAya1odNsI9J1m+0m2+xw6t4SFybbzC6wyfbIkZQW+YrlMjPrjtWUuoap9pv4v+EBkXTb7a89iYrjYsqkkSI33lbkj0xxUd5qfiydtRVfDFxBbXWlLpUMEdtKFtYBIsg2EjJO5Tyc5LE0FJo6QR6LpWt+KvD2m6PFA1joF1GL83EhlmZUTzC6k7OW6YAwB715rq99p9xfwTaVp7aZ5cESFRK0haZVG6QE5xub5sdBXX3mu+Jrg3t1L4GA1HULJrO6vRbThnVlClwv3VbAGcDBxWBrml+I9YvIbiPwhcWHlWsVuY7eycK5RdpkPH3mxkn1NAmzvbGPT9Yks9ahuDDqvi6RNOkCLg2zggXcgJ7uu3H/XVuK5m4j0LXNK8QLZ6Db6U+lRiaylgkkLtGJVQpNuYhiQwO4Y5GOlVEtvG6aXpdna+H9SibTLmS6gnS1k3l22HnjHGwfrV/WpPFuoWF7a23gRtLfUGBv5ba0m3XBDbgMNkIu75tq45x24oHcl1bw7otv4w+IljFYotvpen3Etigdv3DLLCAc5y2A5HzZ61l6BDp+m+BLnxDdaTaarcyaiun26Xe8xRL5ZkdtqsCSRgA545xWvquo+NL9dUZvAXk32q2bW+oXiWk3mTElcycnCn5RwMA/gKzNAtfF2l6Vd6XdeCZ9V0+5dZjBdWsoVJFyA6smCDgkEdDRbUWlzd8XJp1r/AGh4nl0m3vGhh0y0srO53PDCZLYPucZBfCptAJ6nJqvHpegSWk+vtoVuUm8MNqi2IkcQxXK3SxErg7thAJxnuRVZr/xrPqd3dX/gk3VpewxQz2L2UqwMIlARl2/MjDHY9yOlVrubx1Mb8L4RuI7e703+zIraKykWO2t96uAnfOV6nOck1QXQniW9j03TNE8QaXp9tp9xrel3EF1Dal0g+WZ4mZV3H7ygZXOM89af8WL60mTQbeHSLG1dtGtJRLCJd4BD/uxucjbnnpu96zNU0vxrqGk6Rp0nhe/SPS45Y4WW0kLMJJDIS3Hq2BjtVrVrPxZq2h2NhdeDLgz2KLFHfraSicxLuIjb+EgbuuM8CkDeh1ek/wBlXd18OtB1DQ7O+TU9Lit5Z5mffHG1xMP3e0gKwOTuIPUDjvT8DaDpavpGm61FoH/E5uSI4rlJzdtD5hjDLKrbIjlWKgg7iOetZVg3ji21bwzqC+FLpm8PRJFbg2suJQsjOC/4uemOgq9pN940sY9MMngRL270uQtZ3k1nMZIlMhfYcYVhlmwSMjPHSi47obY+GtIu7vw/qvkLFpccVwNZUFgu60y0hPOR5ibOmPmbityHw34fjGm6feQ+E7OxvbRLi7urrUzHfQSSqWDRgtwiZUBSCGAyTzXJWS+P7PQdZ0WLw3ei21eVZJm+ySb0IYMQhx0bCg+wq1nxRJo9vYan8O11S5tYPs9re3FnOJoo+cD5SA+3JwWGelAXRR+FV1DbXXiBZNPtrzGhXkgaYuOFC5X5WHDZ578cEVJv0fRPDGn6zJ4Z02/udVnnaSK4MpjghQhRHFhwQx5O4kkcYqt4W0vxhoepvfR+E7y6SSCS2nt7i0k2zRSDDocYIyMcjnitSyk8S29u9ndfDg3tily1zZ2s1tcbbR2A3BCDkqdoJDE9KEJHL+PtItNG8W31jZbhaqVkhV23MiOocKT3IDYz7VhxbcDjr+hrU8USa1Lrtzc65bTQ31yxmdZYjHkN6Keg44A9KzELAqxRSQO44P1pEvc3BFIj5VuMfwnkfWtm30HxpPp41CFNVe2aIzH/AEti3lD/AJaFN2QvHXpWXc7VDFV4JPXv7V6bZafdXHjS88SwvH/ZE2gTRwzCVSrn7Hs8sDOSysDlccbc0ikji7fQ/GE+jjUrf+0XgKNLuF0waRF+86ru3MowckCq3gzTfEniO6v0s9T1Qm1tZbhit25ywQlEGXH3mGM9uTXa2lpe3Hi/w/4utGVPD1pa2hmvTIAlokUQWWFsnIbIcbcZO8YzmuQ+HgW91rWbOzVFnv8ASL23s4sgF5GjO1AemTgihBYj0/SfHOpPdRWg1pntpTBL/pzKBLjiMEvhm9hk1l203ia81T+y7a+1uS/aQxLbC4l8zcM5XbuHIwfyrp77w/r+teC9F0nRbOaS/wBHur2HUrZWCyWszyKySOMjA28b+g2kZq3b6tp1x+0RHqMV5bG1a/RDcBgI2byhGWz0w0gJz0Oc0wscfp0fizUoo5rC61m5jkuUtVaO8lIadwSkY+b7xAOB7Voro/jK1uLF9Wm8R21pdXcdszx3bs4Zmxt27uHx0Bxmu4+Hug6voFvotnq1qLO5PjTTisDspfb5co3EA8DOcZ6/SsTwNI7afr5Yl3PirSOScnP2qWgaRyXiKPxLpeqGFr7xDHbSyyizee5lV5kSVkzjP3sjBHY5FXP7B+IP2e6kEfiAfZZHSUNeSAqyffAG/Lbe+M4rudMmsrrUdcn1B4v+KR1271JVY8yws74jHr+/SMY9HJp9jcXmoaT4V1/TfCL+JLvToD9puItRaHyLkTPI4dACBndu3HGQfagVjznT9P8AHl9pZ1W1Gvy2TRvIk4u5ArIhYOR82Tgq2cdMGtLS9E8ZLf6cmsSeJ7ezvJAqtDcyPKdy7lATdnJHIyOlS+K5bpfC3hG6t5JLOQxagyeTKV8vddyhgGHbBx9K7jStNu7rxVpXiTXNBudD146tDDLvLCLUMxtukRG5UrtXO0lfmHQ0xpHD3Hhjx3/Y2mahY3Wv3T6g8qpCly+5QrAJ/wAtOSw5xjiubtLrxFcWt3NFqOuSR2gDXDC8k2xAttBY7uOSBiuuvl1ZfAvhjXNJgllGj3t21xIh4t5BOHQNj7uQR9Qal+KIsNN05rfSpUaLxLdrrGEyPLttuYkx2w7y/wDfAoBoxr3RfGMHhCz8Rf2jrvk3Dybh9qkxFGu3EhO/kNk8Y7VTvdN8fWOmDUr6TxBDZkKxka8kG0N90sN2Vz2JAre0+1lufh9oN6tpNd2elapcyagYxkQxsYmBcdQCAcfStfUdO1XTdf8AF/iHVtx0e+tLkRXTMDFf+aR5Sxn+PnDY7bTnFArHGWz6jN4WvNTGteIXuILuGBNlxKYSHDEhm3cP8owO/NP1TSfHekRRXOqNr1vbvKsZY3shKMf4SAx2tjkA4rovhZeWdl4ckvNQZUtofEumPIzDhMLL8x9gcH8KnttJ1fw7pfiWbxIrQx6i0MVu0jhhfTfaVkEkeD8wADPu6YYc5OKQ1EwtQ8P+Lp9av7fRZvEk9lb3j2qzXdy8ZRwAdsmWwrYI49xXPTR+IotUbTZrnVFvkl8loGuZA/mbsBfvdckCvQfi8WXw14hjWRufGdxuAzg/6IMfXkVH4jt9LuPj/PZ6u0X2FriPeHkKKx+yqUUsOgZwq8etAOJxmv6R4m0VYpNSmu0hnyEljvTIhYYym5WIDDI4PNaGr+GvEVl4U0zXmuNQaG8ErSj7Qf3QVlVP4sndkngcYrb8ZQ6hbfDWSHVtD07Rb7+3o2NtZqIyU+zyYLRqxC8gjPBIGeetSaIqN4Y8Da00Szafo17cjUpQwP2UtdRyKWXryvI4PSmK2pymseGfFmk6cL2/hu44iyo5+17mhZvuiQBsoT23Yp+q+FfGul6dNe3tpewR27Ynzc5eLJwGZA25VPQHoa6SfSr/AMP/APCW6prRjFnqkbQ2cvnIw1B3nV0ePBO4AKXz0GfXitjxXpt5pPi74g65qHlx6ZeWk9vBJ56n7RI+wLEADndkZII4284phynnOgaH4q1qBrjTVu5rdHEbzG7MccbEEjczMAM471atvDPjSa9urJbbUkmtZRDdCS4MawMwyA7M2BnHXoePUVr+GtH1DXPhdqFjpdt9on/teBvIWVVaQeW/QEjdj0rd8e3EEnhbVrWO6jnmso9Isrp45A6vPFbushBH3vm7+opBY5DTfC/ja8urqGGHUQ1pN9nnWS7MY83H+qBZhl+4UZNaekeG9SHhLU9e1h/EaNDcG1t7e2mAIl+YEyB2ztDBV2qN3PHSpDpeseMPAmhw6FvvruxuLsX0ZmG+F5HVo5mLEHaVAG/oNmK6zU9c0Y66dYa6iksIfFdmzzKcqfLhCvJ7jcpbPfrSBRR5zq/h/wAbaPHA99HqUYll8lQl0zlZT0jYKxKv/snBqaXw344TUodNYaitzMjSKq3+VQJjeXIfCbcjOSMZFdprQ17RJrtdM8D29hJqepW7QaiuqNcLdTJN5sTRh2w27B544Y5PamzaTqNrcrdWXggpqWqQ3EeraA0zMstvujImUZ82IM59TyuRwDTHY4m80/V7LRrpri514anb30VqQlyzw/OhYDKkkseCMHBFN1nRPHOkQR3GoDVIY5JRD8t877JT0jfDnax9DivQtJj0Pwvef6ww2Ft4i06SaOWVZDaO1uxZGdeG8t2wSOm31FYdjo2q+GdH17/hIh5J1O4tIrXdIrfbpBcq5mTBOVCgtv6fMB1OKYWOP17wx4tsbOXU9Z02+RIpBFK9xLuaMngbhksoJzjOAawoJM8FQMdK9Q1kbvEfxXZnySkmcnOf9LjxXmL7lUNvXPooOf8AClYho6iWKENCspbyyQSFHTt0zXTLr3hW1sZIrNbi0mliNvNdQ6SgmeM9Rk3BC5AwSAMiiioRSObubTwax85tS1sN6jTIifz8+q32bwYwZDqmu7fQ6XCc/wDkeiiqDqJJp/gzYAura2FHQHSYj/7cUDTfBnlALrWvYxznSYv/AJIoopiY1NO8EquBq2uYA6f2RD/8kU9tP8Es246xr7cYydJhz/6UUUUIpJDk03wWdp/tnXCFOBnSIeP/ACYqVtN8HmRmOs60x686RF/8kUUU3uPlQRad4Qf7ut62HIySdIi5+v8ApFWTpHhTYsR1zVzkbcnR4un/AIE0UVIrED6N4SVx/wATvWN3QN/Y8eR/5M1oa/8A8I3rF7HPd61qqCKCO3iji0aMJHHGoVVA+09OM/UmiigppGYmleEHcn+2tawo76PET/6U0r6Z4Qj+Ya3rXAO3GjxDHr/y8UUU+pNjVnv/AA1N4cTRI9Rv7a0WRJpjDokYe4dQQrOTdc4BPTHWsUWPg1XVl1jXBwQQNIhAPv8A8fFFFIpCNa+CUk/5CmvdNv8AyC4Rx6f6+mGHwPGu1dS8Q47D+zYB/wC1qKKYrakRj8CxlQt94hwPTT4B/wC1akWLwIMMdR8R5Hf+z4OP/ItFFAmtREi8FK5WPUPEQ+bcf9CgGT6n95V3XLzwlrOt3ms32o699svJDLKYtPgVSx9B5vHSiiqsVZDhfeEF0KTRRqGvtaS3C3DhtOgLF1BUc+b0wTxVIw+B1kGdQ8RbuefsMP8A8dooqSWhjweB2K7tR8RNz1awg/8AjtOK+Byf+Qj4i3ev9nwf/HaKKGFkO+z+BVU7b/XwzDn/AIlsHP8A5GpDB4FVAjX2vkE9P7Ogx/6NoooHYQw+BuGXUPEK4OONPg4HoP3tAg8CrkrqHiAZznGnQDP/AJGoopisJPD4LW3cw6hr7SIhMSvYQhd2OMkS8DP1rGIAGcdhkA4ooqWTI//Z"/>
          <p:cNvSpPr>
            <a:spLocks noChangeAspect="1" noChangeArrowheads="1"/>
          </p:cNvSpPr>
          <p:nvPr/>
        </p:nvSpPr>
        <p:spPr bwMode="auto">
          <a:xfrm>
            <a:off x="2190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data:image/jpg;base64,%20/9j/4AAQSkZJRgABAQEAYABgAAD/2wBDAAUDBAQEAwUEBAQFBQUGBwwIBwcHBw8LCwkMEQ8SEhEPERETFhwXExQaFRERGCEYGh0dHx8fExciJCIeJBweHx7/2wBDAQUFBQcGBw4ICA4eFBEUHh4eHh4eHh4eHh4eHh4eHh4eHh4eHh4eHh4eHh4eHh4eHh4eHh4eHh4eHh4eHh4eHh7/wAARCACGAQ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u4kkVwrEYI3AjsM96iLTD5lXcM4yV/KnT71lI2jngr0zVeV9rDcpwTgcf41mZtmv4W0q/wBf8R2Gi25US3k6QgjHy7jyx9QBkn6V6h8d/hRZeD/DdrrGkG6aH7R5NyJpvNPzD5COBt5Uj3LLVf8AZmt7Cy8STeKNWxHb2LRWdsWXG65uH8tB+A3H6Zr3P4kWb+JvCeq6NIsTmeBxE2DlXHzIevUMqn8KaTZcVofEp81c8RhueuM/rSQzTZAaFGz/ALFJcrNE7K4IcZBUr90jqKE3M/zlWbjIHWhoz1Jw7vlgsKgA8EUm1iDiOJiw4PH5elSRwXEcPm/Z5lUH5mMZ2+nXpVm307Urq2a6ttNu5rfoZUtXdOPcDFIFcoOORujjBOf4QeR9KcF3c7EB6DKDH51IwLcttAI3btvH1+lJGvnACHbIfRRnP5Uw1GYYqf3UfbHApI+F3CGLGf7oqdoZvNWDYwduFXyzn6Y6n8OtPubW8swI7uzmt94ziaB4yfpkDPagepCDlQxhiA9QoxTiB5W4xKTxjKZxUW5V5dkG7oG+U1YRGmg3Ro0nf5BnFINSJWG7PloOegQYpcsEA8sAg9AoHFSWsN1MTHDBLKwXLCOMscepApuGwu1cjpyBx7UCGs/OFVRnjlRyKeqkj/Vx455K1JDaXVyzrb2dxcOn3lhgaQr9doNQTrdW7+TcW8tu+37skTI2PXBweaEgVycdAwjjQ4/uDmo3dl+UAE9/lGMe9QpL0TcMsfu465/H2qdre4Cl2t5REAMsIzj8+lAXYBnwANmPZajZps4XA9cgc1asdN1G9RjZaddXIXhmht3cL7HaMVXnRlkMciMrqcMCpUqfQjsaQXHxrOxYLGCy4yVjJH40jiZCFkQqSOhTH86+gP2Li39s+JMMcm0g5H++9Vf2yUZvFmi7mLAaeevP/LRqY7aXPH/BWiyeJvFml+H1kjhN7cCIy7PujBJ/HAOK9z+I/wAC9C0rwRf6tpT3EV5p1s9w3nT+Ysyou5gRtGCQDgjocV89aVqE+mahbX1jcG3ubeRZYXXAZXB4Ir0fxh8XPHnijwzLo17HawWkybLmW1tnDTJ/EGJYgA99oHp0NCY42tqeWn5esajnOQn6UHc0wDRocnGCnP8AKnnd8oLYB9VJHHepRaTzztFbxS3bgcrDA7HH+7jIFBN2VmdWQ5WPHGCE/p+VPH3i3lRj/gAqW4tJbSUC5s5YBglY7iF0LfTODTYmX+JEk6ZXBHf2x+lAXZC5zldiD1GwGkTO/b8i9smPt64xWjFYXd9GWstOuZkHBa3t2kxjsSAcfjVK7imil8u4hkikTrHJEUZR7qcEU0O7Gebt7KcY/hFPEj4G1MZGeF5NRb8TbkWMLzgEE/zNPjK5G2MHK85B4NArsvyyfMyq4GDu6dfxqqdpbGwcYwTjGas3J4ZuDjt0q94N0VvEni3S9JjACXM6rL7IOX+nGeaVh2udV4v8zw/8OPDPh1CyXV+W1q8wcFQ/ywD8EBb2O6vofwLrY1/wppmsbvnuYVMuOMSDh+P94E49K8K8VeJPhVrnii5v9WtvFc0xKxqbaSJECRgIuwHoMDOPc16N8B9d8LXNve6B4bOrxxQH7QF1BkJIc4O3b2yBn6irjoWjxP416E+hfETUIIYtkFywuoMDjY+SQPo24fUVt/Afxbq1h4o0/wAO74p9KvJXR4JIUfaSpO5WxuByBxnBGeK7j9qPQ1l0fTPEEa/Naym3lOM/I/Kk/Rhgf75ryn4QkN8TdD+Yn/Serc4G1uKTWomrSPoL4zvY2Pw6v5rzTI7yFZID9nzsV285NoYjnbuxkDkjIyKyv2d/izqGv66fCeuQWEKPCxsvskHkxrt6oVyeo6fTHPWr/wC0Kyr8KtUXsXtu3/TeOvDPgXI0fxd8MMpYE3wUgAjIKNTkO9meuftNeAbXSVt/Hmg28VpNHOovUiQBdxPyS46Z3cH1yOtdl+zZ4huvFngu6uNbis57yzvDbicW6I0i7FYFgoAyN2Mgdua2fj21s3wq16CXDFrXcoPdkZWH6qK85/ZQvZ4fBuqpE4QHUifudxDH3qEmx9Sh8bfGf/CFfFiS50HRNLk1NrWLzru9hMoUY4WJVZdnGMtyTwOMc+teG7rQvi18OIL3WNMiljuVaK4gb5jBKpwdjdQR1BGDyK+bP2l5pH+Js8krlma1izx7EV6v+yTqMq+Dbuzdcxfbzt56FlGf6U7At7HjOp/258J/iLqNjYzRM1s3Wa3SRbiE4ddwYEDcMcjBHbFfZVtb2N3okdwtnbwie3DELEo2llz/AFr5e/a/ijtfiPbSoBum0lXk5775FB/JRX0Np+oyyeG7SIBAhtEU5XOflFCVwRw/7Ml9ot3oGpQaNpNva2dlMkKTEZuLvKAmWU9s9lHC9Mmua8Y/DfTfFX7QEmn2qrb2As4r3VhAQu1ySNg9GcBT/wACJrwPw34p8QeGpzcaDq93p00kYR2hxhh6MpBU/iOOa+jP2StQa8tPEOo6hcSXGo3t5H51xKSzPtQkZJ93aiwJ3M79pXVj4I03QfCvhDOhwTK80xsT5TsqkAAsPmOSSTzzjmt7w7pun/ET4U6VJ4kjS6ubi2Ie4YfvkkUlRIG6hvlB9+c9a5/9qbVNJsPGGlrqXhe21UtZllmmu5o9o34IwnXt+dcTofxtvtB0yHTdL8H6Tb2cQIij+1Ttjkk8kk9c1UQ6kXwt1HWfB/xQTwjK8E1m2ptb3ULwq+9shd4YjKngdDj619HfGq00dPhlrR1SMxWCRRPKbZAJWKzRkIvYbiAu7tuzjivlnwz4im8QfGPTddntobee5v43MUTFkUjA4J57Zr6F+Pl7dTfCbX0Z8qYovlC8f6+Ola4LY5z9nz4oyax4mXwk2iaZpdi8LtYpZKy+WUG7axJ+f5Qx3cHI75qv+114X0+2sNO8XWtvHFeC4+z3DKMCVSCULepBGPoT7V5r+zH8vxl0UHI+S54x/wBO8le1ftcHd8M7dRkf6fFzj2NSK94kH7NPjjXPF8+spqostttHEYvs9sIskkg5x16VQ/aS8fa/4R8RaZaaVLZ+VPZGVzPbLLht7Dqeg4rK/Yz2fbfEeD/yxg6/7zVj/tisr+MdG2MuBYEHIP8Az1fihahd8pxnhX4k+JLfxw+rNJYSC9uITe232ZPKmVQqfKCMqdo6gjnk56V9VfEu0hT4deIJI7eIEaXccKgGP3bV8P6KhXVYJNwA85WwqnHWvs/x7qFw3w911fNDhtMuAMj/AKZt6U0mwjex8sfCfwZc+OfGEWjRSNBbbTNdyhQdkSkZI9ySAPc17j8dri0+Gfw7sdD8HW6aRNfzGIz2/EyxquXYv97c3A3ZzWP+xmtuJfEtw23zwtsg45Ckyk4+uB+QqD9sqeT+0tCjwDGEmOSOA2U5/KkgWiOw8FaHFr3ws0qx8TudZa6tVd5Lg73Acllwx+bKgjBzkEV5V8Cvhbb+KPG2orqbedoukXDRsucG5cMQqEjtgZb8B3rhdI8eeLtJ0M6RpfiG5gstpCRBQTGCeQpKkrnJ6Hjtg19C/ss7bX4fLcRSYe4vJjNkdTuC5z1yQF59qvcNGct+0l4l1Tw34p0zwz4WvZdEs7GzS4ZLBvI3OzEKDtxnaF4HTmvTvE3hbSfiV8LtNvtTtoV1K6sYpo7tEAkjmZBnB/u7s5HTH4V5Z+0Lruj6f8S7i31HwNpOrS/Z4j9quby5R2Ug/wAMbgYGCOB2rKg/aD1mw0eDRrPwjocVnbII4YxPO21V6DLEk/jSQ3bqeL39rJaXM9rKqCSGRkZQvRgcEZ/CmpFwOSmPTvVrW7+TVdZvdVmgSJrqZ5XiTJVC3OBnnFV0LqpaNT269v8AOKGRYs3BfJHAH8XH+frXpnwj0G/tPDPiLxhHaOzJp0tvp4RDl3ZcO6+uF4z3yfSvN7e9ksrtLq3EJaFgU82JXUn3VgQfxBrrR8XvHyFY49agRFHCjT7cAD6BOKUQTPPwr4bD79p5z3Nd38ENVk0f4kaTtDsLyT7LKqg/cfjPHYHa3/Aa5vxJ4o1bxFKkurfY5JUJ/eQ2cULH2JRRn8a0/DHj7XvDNuLfSWsbYAn5zYQtIee7ld3r1NMFufV3jPQV8T+GNR0baDJdW7rFkgYkAyn0+YDn0zXy98J7e4svizo9reQvBcQ3pjljddrI21uCO1aMHxt8fJKjrqdtkcj/AEGLH/oNaHhXxxrXjH4meHn1wafLMl1nzorGOKQjaeCwGSPam9xtpnr/AO0DbyXXwn1cQxmRkMMjbRkhVlRmP4AE/hXjH7Nejzap8V9KnSHEen77uVhnAAUqMn3LYFe2fGzVL/Rfh1f6jp0xguopINrbAwwZkDKVOQQQSCCMEE14ToHxf8RaBaXMOg6L4W0l7gfvZbPTSjkjocbypPPcEe1EhuyZ7D+1V4qtbDw/J4chmU32olBsU/6uFWDFjjplgB7/ADVn/soRmbwjqcaEbjqWAOg/1UdfOur6lf6xqc+oajdT3l3Od8ksnzEn/D9AK+h/2S5jD4T1OUDJGokgE4H+pjoQJ3ZxP7T+l3Vn8SyZFO2aziaNwPlIGQT+BH8vWvWf2aNEuNL+HNrqV0qxpdXElzubjEQ4DH24b8K87+PvjTULPx8bO9sNK1mxEUckVtqNqJFhYj5ihBDLnHIyQfSuL8W/GDxf4l0j+x7ie00/TdgQ2unxeUHQYAViWJwAOgwPalqF0mL8ePE0Pi74h6lqVg3m2MSC3tnHRkQfeHsTk/jX1TpKt/YlmijLG3jAB/3RXxVoGsHRtV+2JY6feOF+Rb2ATIhyDuAOAGGOD7mu/T45eOVAKNp2QeP9EyM/nTi7CTR5hHEwClhwFHDcEf8A169i/Zh8SQab4hvNCu5Ai6kFNuzHA81M4X/gQY/ioFedeMPFV14lPmXmlaLbTtIZHuLKyEUkjH+8wOSKw0uHjmVosoQcrtOCD6g/WknYSdmfUf7UPhLUPEvhbTvEGmWr3dzpgkjuIoxucxNjLAd8EAn2NfNeieGta1nUY7HTdNnlnY8kxFVT1ZmPCgckk+9eheGvjt400mwWxupLPU4lOFe6ibzsdvnVhn6kEn1rH8ZfFfxT4ktJbCSa3sLGU/vYLKMx+cPR2JJPfuAfSgbaeo3wfZWFv8XdJsdGuWvbaO/hjWcjiVwAHK/7O7djvjGa+iPjurL8LNfTHzCKPj6TR5/TNfMHgrxnqvhO4e50ePT47nOUuJbKOWVOMYVmBIGPSugv/jR4+u/MSbVLaRJRhlbT4GVgRyCCnQimmCasT/s3Ax/GHR3U/djuCTj/AKYPXuf7WyM3wwhYLlVvofmAPGcj/CvmTw3451/w5c3FxokllaXFwxLSLp8BYZxlVJUlV4HyjiulvPjH8Q721azvdahuIHTbJFJpts6sO+QY6nQSkrWO7/ZFvorPVfEFpO4WaWzikiB4LYYg/luU/iKd+074Z1rVdQ0jVdN0+5v40jaCTyI97I27cCR75wPpXh2ma3qujatHq+mXL2d2jl0kjRQFz1G3pt7bSMY7V3V58cvHU2nyW8cmmWrMu3zoLUiYdsgl2UH6L+VONrDUlaxia5pNvpfiy10iESrcQR20d2o+cNdFVMg68fOxXAHUYr6p+IFrL/whuuQRqXk+wTqoUZJJjOOK+PvDXizVtD1WTU7GW3+2bt4nnto53D9dwLqcHJ6jmumm+NvxEaVmbX4jk9TYwY/9ApphGSNn9mfxRb6B4/axu5FS31WNYldsAeapymfrl1Huwr2f9pjwLeeKfBwvtKjae+0+Xz1gUfPIhGGA9T0OPY18l61rV5rGoPe3a2glflzBbpCrHPUhABn3xXoXh346ePNE05NNku7PVbeNdqm/iZ5FX03qyk/VtxpXBSVrHGeH/Ceua3qa2NvYXKOzEzzzwtHHCo5Z3duigcmvd/2a9c0U63rXg3T7uQ2q3BuNNef71wgAV8dP7oYDk4Y+leQ+Nfiv4u8W2TWN/cwW1jIf3ltaIY1k9N5LFj9Mge1clZahPbXsN1Zu1rPEwdHhZldWB4IOeD70XEpJM+j/ANrPwXqd3c2fivSbWS7RIBbXgijLtGAxKNgc4+ZgT64rwjw/4Y1fxBdLBb2skUEfzXV5JEUigjBy0jseOB+Neh6F+0P47srVYLn+zdS2JjzJ7dklPuxVgp/75/GuT+IXxO8WeLrMWOpXMNtp4Ic2VjD5ULEdCwySx+pI9qQ20zkNYaxXV7waW1zLYrMRA84G90B4JA9Rz+NQxDzJW3LtHc7c/lTR5BLtul46fuxz+vFPg2lWxuxnIyMkj8DTZJM6szt0IB7mqtyVGduQehwMVblXaSHOCeSPT/IrobL4deNNQ8ia38O3kkLjcj4CqwI4IJOMUIZyAQkn5SeeQDUckbYJC57V0+veBPFek6hY6deaXIl5f7jbQxMszy7SAfuE4xkdaseI/h34s8Oaaupa3o8kVpkBnjnjk2E9N20nbyQOfpTBo5KLeMrx3wCOO1d98MtW8G+HtUtta1yTW57+zdmS3tbeM2+cFQxcuC3BPGOuK5TQ9B1bXLz7HpFjPeXGNwjiTOB3LdgPc10D/CfxuXuYYtNtppbUfvoINQgkkQ+hVXzn2oBHqHiz4xfD7xNoFzoWqWGvm2uQuTHCisCGDKwO/qGANeHa8NDXUAugXN/cWnlg5vYVicPk8YUkEYxzn1pbDw3rt1q76JBpt0+pRgg23lkSZHUbTznmteP4Y/ENyWXwrqxVeBiA4H5UPUG7nOQmP7WguGZYHdRI6IGZBnkhcgE/XGa9x+FvxK+H/gnS3sLeHxHeeZN500ktnEu5toAAUSYAAUV49qXhvXtP1e302906e1vp2/dROMOxzjHXjn1rUb4d+PFXzJPDOq7FG7cYCAq+uaECdjr/AIt+Jvhx401P+1ov+El02+WER/LZxNG5GduR5nHUjIrygjC568cZFamkaFrWvak1rpOnXF7Ooy6QRlsdsn0+pre/4Vf40M80MOn21xdQrukt4b+CSZR/1zVy2fwoBnIW8m0qWjDDg7DkAj0OOma+g/gNY/Drx59ts7/wLZWeoWUaykxXtw6SITtzhn4OcfnXgup2N9p95JaX1vPa3MRxJFLGVdT7g17D+yPObfxdrTbd2dOTII/6ailuEdw/ai8L+H/DcuhJoGkwWAlWUv5ecvgjGSTzjNeJDgkHr/LivoP9rMzXt34ejSPLv5yoi8knK8V5cvw18eSYEfhPWIz1xJblcn8adhySucaoO0g7W59OaTaNxbv/AHe2K6DUfBnizT9fh0CfR7r+1ZoRMlsmJJGQ5wcKT/dbj2rUh+F/j+4k2/8ACMahGT8o81RGfp8xFKxNjjoVG4DG0nv1rtLX4W+PLywivbXw6729zEssT/aYBuRhkEDfkZHqKy7Lwd4outavdJtdHubu+0+TZdQwDeYSDg5wSOtfXvhKG4tfBOj2l1C8U8OnwRyxuMMjLGoII9cimo3Go33Ph9x0Xbg57jtX0T+yz4X8M6xoeqapqel2d/fxXYt1S4iWVYY9isGCtwCxLjPX5eO9ePat4A8aadbz6lfeGr+3s4FLySvF8qKOpPtXQeEPBvxZ06X7d4b0nWdPkmQKJ4mEYkQ+pbgilYEkmaP7UXh/Q/D3jWz/ALDtobUXdoZbi3hASONg20EKOFyOcdOM+teSHeoBO3HqRkV1vxI8P+M9G1WK58YRzG/vlMiySzrM8ig4OdpOMelc3pthdX14lpZ2b3VxIdscMUZZmPsBzSE1qV41wzbSMdc02VgW52k9MYrtJPhj4shuba1vLSwtLq7H+j29zqUMc0nsEZsj8aw/FPhfXPDNz5Gt6XcWbtnyy65V/dWHDfgadmLlMcleyjIGc7TTpSD0O8c4NbPhvwp4k8QrJJoOjXepJE22RoIiwU4HB9OtausfDfxnpml3OpX3h+a2tbeMPM0rqCq5A+7uz1PaiwWOLRsruXaM569fpTwdp/uj2P8AKux8MfDXxp4i01L7TdCY2rjKSzypEH913kFh7jisfxF4b1nw5qJsNb06SzuNu5Qw3B19VYcMPcZoaY+U6r4BeG9P8WfEW20vVVLWSRSXU0Qbb5oQDCZHOCWGfpXs37R/w98L2/w+n1vSdHs9LvNPMe02kKxLIjOFKsFGD97IPXj3ryH9nHUPsHxd0VSQi3Jkt3OeAGRiB+LKo/Gvc/2rNUNl8LZbPgfbrqGHjrkN5v5YjP50IuNuU+Qn3Mp+Vvw6fjUtvIFAAZGYduxFQEtuxtPr1zxT0aPHClueDjGPwosZmlcIPO+Ug9+R/WvcP2VZLu41DWLATsbcQpKsZJIVgcZHpkEfkPSvDZNwds4U59hxXuP7Iy7te1pXx/x6qen+31pJlx3N/wDaB1i48M6x4d8iX7I1xvW5vIs+elv5ib0Q/wAOepI5OAM4rd+KutaA/wANdUaPV9PvG1G0e3s44ZVYzSPwu0A9iQSe2K4f9sZf+Jh4cCkDMFwOT33JXh/hp418Rad5zDyhdxFuMDG8VVxt2dj628KeE7fwH8Nrhrbylu7eyku7uQp80kqxljnPYEYA7Yrwf9ny8ab4qW5S4DS30Uqy7nyXyN5J9Tlc19U+LWuYfDmr3FnLsnSzuHjfAJDiNipweDyO9fHf/C1viJbsqr4lljboCLS3z/6LoHLQ9g/aZ8Lp/wAI/beKYQI76xnSOSaP5WMTHA5HOQ+3B/2jXoPwX17/AISj4dWF/LITdqhguiw6yrwSfcjDfRhXyv4g+InjTXdJk0rWPEMt7ZS7TJE0EShirBl5VAeoB69q9N/ZK8SeVq+peF5pv3d1GLuDPTzE4YAe64z/ALgouxJ6nnPxk8O/8I/8SdYsZCTFLJ9qgJBO5JPmH4A7l/4DW1rk2rL4J8JeB4bqd7jUt15NGXbO2WTEMbc5wBlsdMFT2r1D9pDwTJr2teGb62ADXF0NPuHC/dRvmDH1wA5+gNeXeHtctta/aA0rVE2LYnVoY7VSflSCPCRjPptUfnSCx7/D4d0/4e/De9XS1iDWNjJM8hXmeZUJ3N65bH0HAr5b+HOs3Gk/EHSNZaaTzBeobhm+86M2JAT3ypOc+ua+tvi6zv8ADPXlUKf9CfJ9u9fFmmg/2jbbR8zSpgAe4psH0Prj9oLwTY+JvB11fwwIur6bG00UigbnVRlo2PcYBI9CM15V+ydCJvFmtrGyg/2ap57/AL0V9JeIPL/sfU2kUBPs07MW/u7Dn9K+cv2SGWTxprxVd4OnL1OcjzhSQ2tUXf2s4poZdA3MhLCfBXr/AAV1X7Kt7eXvga9hvJnuBa3xjhMjEsimNG289skn8a5r9sD/AFnh35cHM/f/AHK3P2R8f8Ibq58t2xqIHy9f9UlF9RLc8/8A2qC0fxUiZGZGGkwYKsQT+8mHUV7R8D5LvVPhdo9zdTmaZYmj8x8sxCsQMn6YGa8X/arwvxSiG3I/smDjr/y0mr2f9nZR/wAKi0nKsP8AWDj/AHz1pp6gtz51+Id/qWl/FHxUdPv7mzLanKsjQyFCw39DjrX1N4ShupvCGkzyy+YXsIXLsSWYmNTk+5r5N+L+1fiv4nXac/2rMo/76NfXfgxh/wAINoe4MD/Zlv0/65LQnqNbnxXqGt688UlvdavqE1vKCrJJOxVh7gnkV7X+yJqd41zrOnyXMr2yxxyrG7EhWztyoPTg8/QV4HcBd7s02GBzXuP7IYU65rgSR8/ZExkd94oQluL+2C2/XPDzHIH2ObPHbzBXefs+eCLHRPBltqs0IOrapEJpJWHzRxn7iD0GOT65rhv2wyF1vw8xyf8ARJgc+m8V7z4Plgbwro7RvmM2FuQR6eWtC3HbU+MfinqM2rfEjW7ySUsFvGjhxnKxodqD24A/HmvqHRNKs/Hvwu09ddImjvrCPzG2/MswXa0gPY7gSK+SfFoK+LNTDPz9rl5I6fOeK+v/AIIS7fhJ4eDvgi1bIxn/AJav/TFCFHqfM3g2HUvCnxftLAXEkV1aaoLaUqSFddwU5HcEHofWvqH4trb2/gTWb64t472KG3LG3lzskIYbQ2OducZHcZHevnrxlNHJ+0fK8fONXiDEDvuXNfQvxrkRvhZ4kQFebTt/vrQuoLY8N+BXjzxVq3xPtNM1bVp7q01ESoYpP9XEUiZ1KKOE+5jAwMHp0r0H9qTSrN/hmNQZVa4sr2Ly3H3sSHYR9OQcewrxf4AbY/jDoDZyN8xI7Z8iSvd/2n2Q/CC/VACv2q0yP+2ooT0BaxPlvwnqf9j+K9M1XcALG8hnbHUhXBI/EA17h+2FqpaLQdLEinJluHHXjIVT/wCh189w7Q53/dAyoArr/iZ4mm8UX+k3E1pNCLLTILYiYZ8xlX53HsWyfxoRK0RxjKcAqOfx6U6Ff7ytuB6jpSAfvmYBcA7umafGUzuaSJAO5z81IkszuWn2+/0GK98/ZN0rU7e+1fUZrG4js5IESOZoyFkbdnCk9cAc49RXz/cptlYrjk/3u1dI2mePo9BOsRwa6ujpHvScTSCNYxxuHI+X3AxQUnZns/7WWh6tfxaHqNlpt3dW9qkqTvFGz7CxUgkAZHQ8183uxjm3EvG6eowQw/r/AIVonWtbESSJrWpI+cH/AEqTIHr1qhrFjf2Oqz22pwzQXccmJ45s7lc8nPPXnNMGz7F+EPj3T/Gng23/AHyf2lbxLFe2pGW3AY346lWAzn6g9DXh/jn4K+K7LxHcN4esF1TTJZS9uwmVWQE/cdWIPHTI4I9Og8o0++vNOu1u7K6ntbiLlJIpCrL+Iro5viN48mg8p/FurMjZHNw2SPrRYfMmi/4m0Gz8G6HPp+tLa3Hie/2qltHIJBpsQbcXZlOPNYgAAZwuT3rG+HPiJvDfjPS9azgW1wHlOesZ4f6/KT+OKxbqzv1ihvrqKbybhn8ud8kSMpwxz3IzzSLZXg07+0FtJDaibyjN1Tfjdt+uOaLE9T7L+O3iGPRfhjqN7HInn3KC1tXB+60oILKfXZvINfHtrdPaXsFxbS+VLE6yIeflYHI/kKfqPiLxDqWnQ6fqOsX93Y24Hk280xZI9owMDtgcVlrlQNynGO1Fhylc+0fC3iXTPiV8Pr2GzmiS8uLOS3vLct80EroV3Ed1ycg9/rxXzX8NPDd/qXxR03RZLOVJLe8U3iMCDEkbZfd6cKR7kj1rjNN1LUtKvBe6deXVncp92aGQo4/Efyrph8S/HbI6/wDCUX6M4w8qMFlYDoGcDc30JoY+ZH0d+0R8QLTQPCd1oNrcK+sajGYgitloYm4Z29OMgepPoDXB/sh2t5D4h1i/NpOLVrBIkkZCELGQEAE9eATXgssk9xO9xNNJLK5y0kjEuxPfJ5Nbek+KvGEMMGn2PiDV0jQLDBBFcPjHRUVR+AAHtSDn1Pef2t9P1C8stDvrezmkt4GmWZ44y3lltuM46Zwfyqv+yNr9nFb61ockm2d3S6hU/wAa42vj6YT/AL6rw1/Fvi4bw/iLVhnKsGunyc9RjNUtIk1a2ke+0priOaxXzTLASDAuQN+R0GSB+NHUObW59CftE+AfEXiTxZaa5oVuLmL7EtvPm4SLytjMQSWI+Uhzz2xXo3wQWztfhrYWNneC/SEyI9xGDskfcdxTPJXPAOOcZ718oX3i3xx4jtJLK713WNRt1iMs8LTEr5a9WIHUDI5PrWdp+seJZEg0XT9U1ARPJiG1inZVLsegAPUmi6DmV7nafHzw7rWlfETWtVvLC5TT729eaC62Hy3D8hd3QH1FfRnwm1yDW/h1ok1vOreXaR20wHVJI0CMCO3IyPYg18bsNa1C9/s52v7q5y2YHkdiGXJOQx4wAfpin+H/ABBr2hTvJo+sX2nM6/ObeUrux0yM4NARkkz0vXvhzdeA5dZ17XH0+SwWGeDS1Zw7XM0ilI8IeQVDFiexXI9a6T9lLS9Rt31jUZ7K6itJIo4o5njKiRt2flJ64A7eo9a8N1zWtY1uVLnWdUvNRnQbVNxKzFR7Z6VH/buurEI11bUI0UBUAuXwAO3XpTvqCkrnuv7VOiavdHStWt7G5ns7eKSOeRFLCMlgRuwOAfX2rQ/Z38e2WpeH4vCmp3aQ6jZjZbb3wLiLqAD/AHl6Edxgjvj5+1K/8R2sot7y+1KF3RX2Pcv8yOoIPXoQQfoay43ZVVlY71PABwQfUelF9QctbnoXxg8L6lYfFLUbOGynkW/uTcWeyMkSCQ7gq+uCSv1FfQ97rml/DL4cWEepyxG4tbOOKO3VvmuJggztHoWyc9AK+ZNJ8WfEOaM2+meINanS0gabalwT5MSj5myeQAOtYOs3GrXk4u9Znu7i4mjEiSzuzM6knDAnscHpxxRcFJbnS+Bo9Y8S/EuyvI7We7nn1Fbi4aONiq/PuJJ7AAdz0FfU3xWs7vUfh1rtjY20s88tq3lxohLMQQ2AO5wDXxtHPr+i28Rinv8AT4b6MXEflysizR5ID4B55DD8DSjxH4gUHOtakB7XT8frQgUkkdx+z3ZXz/FfS5BZTlbZ5mnPlsBF+5cfNxxyQOe5Fe9fH7TdR1T4Zaha6faS3U4mglEcSEuVSQFiB345r5Ks9e1mGWZo9Wv4WmbfLsnYGRumWweTjueakPiDxB97+29THcD7U/8AjQgUlax6F+zja6dP8S9mrRRPcQQPJbRTLjEwIycH+JRnHpye1e4/Ha20m6+F+rzamsZe3gMlq7/eWf8AgCnrknAx3Br5CtLnUZL5r63ku2vELTmZGYyKRy0hbr35NW9f8U+I9ciWLW9a1C/ii+aNZ5i4BPtQmNSSRmj7xUE/XPSlX5T90+30qAs24N0x29aeplJ+VvTvQZl6WNRKf4l5zx0r0TWLfT/GkE2s6XeyQarb2CfadNn+6yQxhS0LjgjauSpxjtXEpArzZC5yRtAxzzXck69DbXEel+AYtLuJomgkuoLadn2MMOFDkhcjg4+lSWij48XR9HkuvC1roFkRDFEo1CTebkylUdpN27AByRsxjHNb3joaTrXjPx7psmhWqXNjZS6hFe73MzTRrD1+bbsIfG3HbOc1kasfEWracYb7was2oeUkR1I20qzlVxtJGdpbAA3Yziqd8vjK413XtXPha7E2t2clpcRLby7Y0fywSvfP7sdfU0DuaDaX4d/4S4fD/wDsG3ANv5Q1IySfaRc+Vv8AMzu2bN3GzbjHvVeHT/Duk6h4X0C78P22of2xZ2tze3rySLMv2k/KIdrALsUg9DuOc0kmoeMPKa5k8FuNZNt9l/tU2s3neXt2Z2/d37Pl3Yz3681HZX/ii1t7BrjwU9/faYgjsL64tZvMhUHcgwPlfYSSuRxxTB2HeItGt/8AhGtB0efVLWwS0v8AVYRdXAfY3lzhf4QSCcVc8IeH7PVNE03w29/Hd2dx4qjje4tshXX7M7Nt3AEZAxkiuW1O08Zalo1hps/h3UW+xyzzCYWsheV5WDMW4x1FW9Hj8daVptra2WganG0GopqENwLSQssioVA6YIwT9aYrq5ua14W07VNNiSytPC1tqp1CGCzttK1nz/OhckESAsxBU7fnGOCc9BVpNG8HzQR3lxDoctvDqkNnO+lzXSqElWRTvEjZJRgrK4OGwQeKxbmbxFHqFnqWk/DdNGv7a5W5M1tbXDb2U527XOApPUCo9Xl1680e70my8AvpVtdXEdxJ9nt5ywdQ38TZ4+c8dscdTSDQ0vCXgfTlf+z9egD3ralcqqvcGICG0jJl+YHAV3ZFLH7oDYx1q5p/hbw9qGu6L9utNAikmvXgnsdJ1UzpPF5TMrnDsyEFcE5weKxdW13x9e+JNN1z/hH7lZ9PtxbJH9ikMcy/Nv3rjkvvbd659qS2vtXsNb07VtJ+HJ0yWzkdyiRXDibchXBLHgDJwB60BoSeF5PCOsyGP+wNNstSjtXFvDd38sdpcyb02bnLbg4Qv/EqsdvTpUPgWFdM+M2nw3+gx2cq6gqfYnlci1fcCpVs5bb1GSQcg81jaPpmoWnmrqHg281OKQAKGWaIofYqO/QirtzP4ul8ZL4o/sG8jvEnjmjjW0k8sCMKETBGSAqgdckCgV0XsaJ/ZmseK5vDdq/lXsWn21j9olMKyOru0rHdub5UxtBAya1odNsI9J1m+0m2+xw6t4SFybbzC6wyfbIkZQW+YrlMjPrjtWUuoap9pv4v+EBkXTb7a89iYrjYsqkkSI33lbkj0xxUd5qfiydtRVfDFxBbXWlLpUMEdtKFtYBIsg2EjJO5Tyc5LE0FJo6QR6LpWt+KvD2m6PFA1joF1GL83EhlmZUTzC6k7OW6YAwB715rq99p9xfwTaVp7aZ5cESFRK0haZVG6QE5xub5sdBXX3mu+Jrg3t1L4GA1HULJrO6vRbThnVlClwv3VbAGcDBxWBrml+I9YvIbiPwhcWHlWsVuY7eycK5RdpkPH3mxkn1NAmzvbGPT9Yks9ahuDDqvi6RNOkCLg2zggXcgJ7uu3H/XVuK5m4j0LXNK8QLZ6Db6U+lRiaylgkkLtGJVQpNuYhiQwO4Y5GOlVEtvG6aXpdna+H9SibTLmS6gnS1k3l22HnjHGwfrV/WpPFuoWF7a23gRtLfUGBv5ba0m3XBDbgMNkIu75tq45x24oHcl1bw7otv4w+IljFYotvpen3Etigdv3DLLCAc5y2A5HzZ61l6BDp+m+BLnxDdaTaarcyaiun26Xe8xRL5ZkdtqsCSRgA545xWvquo+NL9dUZvAXk32q2bW+oXiWk3mTElcycnCn5RwMA/gKzNAtfF2l6Vd6XdeCZ9V0+5dZjBdWsoVJFyA6smCDgkEdDRbUWlzd8XJp1r/AGh4nl0m3vGhh0y0srO53PDCZLYPucZBfCptAJ6nJqvHpegSWk+vtoVuUm8MNqi2IkcQxXK3SxErg7thAJxnuRVZr/xrPqd3dX/gk3VpewxQz2L2UqwMIlARl2/MjDHY9yOlVrubx1Mb8L4RuI7e703+zIraKykWO2t96uAnfOV6nOck1QXQniW9j03TNE8QaXp9tp9xrel3EF1Dal0g+WZ4mZV3H7ygZXOM89af8WL60mTQbeHSLG1dtGtJRLCJd4BD/uxucjbnnpu96zNU0vxrqGk6Rp0nhe/SPS45Y4WW0kLMJJDIS3Hq2BjtVrVrPxZq2h2NhdeDLgz2KLFHfraSicxLuIjb+EgbuuM8CkDeh1ek/wBlXd18OtB1DQ7O+TU9Lit5Z5mffHG1xMP3e0gKwOTuIPUDjvT8DaDpavpGm61FoH/E5uSI4rlJzdtD5hjDLKrbIjlWKgg7iOetZVg3ji21bwzqC+FLpm8PRJFbg2suJQsjOC/4uemOgq9pN940sY9MMngRL270uQtZ3k1nMZIlMhfYcYVhlmwSMjPHSi47obY+GtIu7vw/qvkLFpccVwNZUFgu60y0hPOR5ibOmPmbityHw34fjGm6feQ+E7OxvbRLi7urrUzHfQSSqWDRgtwiZUBSCGAyTzXJWS+P7PQdZ0WLw3ei21eVZJm+ySb0IYMQhx0bCg+wq1nxRJo9vYan8O11S5tYPs9re3FnOJoo+cD5SA+3JwWGelAXRR+FV1DbXXiBZNPtrzGhXkgaYuOFC5X5WHDZ578cEVJv0fRPDGn6zJ4Z02/udVnnaSK4MpjghQhRHFhwQx5O4kkcYqt4W0vxhoepvfR+E7y6SSCS2nt7i0k2zRSDDocYIyMcjnitSyk8S29u9ndfDg3tily1zZ2s1tcbbR2A3BCDkqdoJDE9KEJHL+PtItNG8W31jZbhaqVkhV23MiOocKT3IDYz7VhxbcDjr+hrU8USa1Lrtzc65bTQ31yxmdZYjHkN6Keg44A9KzELAqxRSQO44P1pEvc3BFIj5VuMfwnkfWtm30HxpPp41CFNVe2aIzH/AEti3lD/AJaFN2QvHXpWXc7VDFV4JPXv7V6bZafdXHjS88SwvH/ZE2gTRwzCVSrn7Hs8sDOSysDlccbc0ikji7fQ/GE+jjUrf+0XgKNLuF0waRF+86ru3MowckCq3gzTfEniO6v0s9T1Qm1tZbhit25ywQlEGXH3mGM9uTXa2lpe3Hi/w/4utGVPD1pa2hmvTIAlokUQWWFsnIbIcbcZO8YzmuQ+HgW91rWbOzVFnv8ASL23s4sgF5GjO1AemTgihBYj0/SfHOpPdRWg1pntpTBL/pzKBLjiMEvhm9hk1l203ia81T+y7a+1uS/aQxLbC4l8zcM5XbuHIwfyrp77w/r+teC9F0nRbOaS/wBHur2HUrZWCyWszyKySOMjA28b+g2kZq3b6tp1x+0RHqMV5bG1a/RDcBgI2byhGWz0w0gJz0Oc0wscfp0fizUoo5rC61m5jkuUtVaO8lIadwSkY+b7xAOB7Voro/jK1uLF9Wm8R21pdXcdszx3bs4Zmxt27uHx0Bxmu4+Hug6voFvotnq1qLO5PjTTisDspfb5co3EA8DOcZ6/SsTwNI7afr5Yl3PirSOScnP2qWgaRyXiKPxLpeqGFr7xDHbSyyizee5lV5kSVkzjP3sjBHY5FXP7B+IP2e6kEfiAfZZHSUNeSAqyffAG/Lbe+M4rudMmsrrUdcn1B4v+KR1271JVY8yws74jHr+/SMY9HJp9jcXmoaT4V1/TfCL+JLvToD9puItRaHyLkTPI4dACBndu3HGQfagVjznT9P8AHl9pZ1W1Gvy2TRvIk4u5ArIhYOR82Tgq2cdMGtLS9E8ZLf6cmsSeJ7ezvJAqtDcyPKdy7lATdnJHIyOlS+K5bpfC3hG6t5JLOQxagyeTKV8vddyhgGHbBx9K7jStNu7rxVpXiTXNBudD146tDDLvLCLUMxtukRG5UrtXO0lfmHQ0xpHD3Hhjx3/Y2mahY3Wv3T6g8qpCly+5QrAJ/wAtOSw5xjiubtLrxFcWt3NFqOuSR2gDXDC8k2xAttBY7uOSBiuuvl1ZfAvhjXNJgllGj3t21xIh4t5BOHQNj7uQR9Qal+KIsNN05rfSpUaLxLdrrGEyPLttuYkx2w7y/wDfAoBoxr3RfGMHhCz8Rf2jrvk3Dybh9qkxFGu3EhO/kNk8Y7VTvdN8fWOmDUr6TxBDZkKxka8kG0N90sN2Vz2JAre0+1lufh9oN6tpNd2elapcyagYxkQxsYmBcdQCAcfStfUdO1XTdf8AF/iHVtx0e+tLkRXTMDFf+aR5Sxn+PnDY7bTnFArHGWz6jN4WvNTGteIXuILuGBNlxKYSHDEhm3cP8owO/NP1TSfHekRRXOqNr1vbvKsZY3shKMf4SAx2tjkA4rovhZeWdl4ckvNQZUtofEumPIzDhMLL8x9gcH8KnttJ1fw7pfiWbxIrQx6i0MVu0jhhfTfaVkEkeD8wADPu6YYc5OKQ1EwtQ8P+Lp9av7fRZvEk9lb3j2qzXdy8ZRwAdsmWwrYI49xXPTR+IotUbTZrnVFvkl8loGuZA/mbsBfvdckCvQfi8WXw14hjWRufGdxuAzg/6IMfXkVH4jt9LuPj/PZ6u0X2FriPeHkKKx+yqUUsOgZwq8etAOJxmv6R4m0VYpNSmu0hnyEljvTIhYYym5WIDDI4PNaGr+GvEVl4U0zXmuNQaG8ErSj7Qf3QVlVP4sndkngcYrb8ZQ6hbfDWSHVtD07Rb7+3o2NtZqIyU+zyYLRqxC8gjPBIGeetSaIqN4Y8Da00Szafo17cjUpQwP2UtdRyKWXryvI4PSmK2pymseGfFmk6cL2/hu44iyo5+17mhZvuiQBsoT23Yp+q+FfGul6dNe3tpewR27Ynzc5eLJwGZA25VPQHoa6SfSr/AMP/APCW6prRjFnqkbQ2cvnIw1B3nV0ePBO4AKXz0GfXitjxXpt5pPi74g65qHlx6ZeWk9vBJ56n7RI+wLEADndkZII4284phynnOgaH4q1qBrjTVu5rdHEbzG7MccbEEjczMAM471atvDPjSa9urJbbUkmtZRDdCS4MawMwyA7M2BnHXoePUVr+GtH1DXPhdqFjpdt9on/teBvIWVVaQeW/QEjdj0rd8e3EEnhbVrWO6jnmso9Isrp45A6vPFbushBH3vm7+opBY5DTfC/ja8urqGGHUQ1pN9nnWS7MY83H+qBZhl+4UZNaekeG9SHhLU9e1h/EaNDcG1t7e2mAIl+YEyB2ztDBV2qN3PHSpDpeseMPAmhw6FvvruxuLsX0ZmG+F5HVo5mLEHaVAG/oNmK6zU9c0Y66dYa6iksIfFdmzzKcqfLhCvJ7jcpbPfrSBRR5zq/h/wAbaPHA99HqUYll8lQl0zlZT0jYKxKv/snBqaXw344TUodNYaitzMjSKq3+VQJjeXIfCbcjOSMZFdprQ17RJrtdM8D29hJqepW7QaiuqNcLdTJN5sTRh2w27B544Y5PamzaTqNrcrdWXggpqWqQ3EeraA0zMstvujImUZ82IM59TyuRwDTHY4m80/V7LRrpri514anb30VqQlyzw/OhYDKkkseCMHBFN1nRPHOkQR3GoDVIY5JRD8t877JT0jfDnax9DivQtJj0Pwvef6ww2Ft4i06SaOWVZDaO1uxZGdeG8t2wSOm31FYdjo2q+GdH17/hIh5J1O4tIrXdIrfbpBcq5mTBOVCgtv6fMB1OKYWOP17wx4tsbOXU9Z02+RIpBFK9xLuaMngbhksoJzjOAawoJM8FQMdK9Q1kbvEfxXZnySkmcnOf9LjxXmL7lUNvXPooOf8AClYho6iWKENCspbyyQSFHTt0zXTLr3hW1sZIrNbi0mliNvNdQ6SgmeM9Rk3BC5AwSAMiiioRSObubTwax85tS1sN6jTIifz8+q32bwYwZDqmu7fQ6XCc/wDkeiiqDqJJp/gzYAura2FHQHSYj/7cUDTfBnlALrWvYxznSYv/AJIoopiY1NO8EquBq2uYA6f2RD/8kU9tP8Es246xr7cYydJhz/6UUUUIpJDk03wWdp/tnXCFOBnSIeP/ACYqVtN8HmRmOs60x686RF/8kUUU3uPlQRad4Qf7ut62HIySdIi5+v8ApFWTpHhTYsR1zVzkbcnR4un/AIE0UVIrED6N4SVx/wATvWN3QN/Y8eR/5M1oa/8A8I3rF7HPd61qqCKCO3iji0aMJHHGoVVA+09OM/UmiigppGYmleEHcn+2tawo76PET/6U0r6Z4Qj+Ya3rXAO3GjxDHr/y8UUU+pNjVnv/AA1N4cTRI9Rv7a0WRJpjDokYe4dQQrOTdc4BPTHWsUWPg1XVl1jXBwQQNIhAPv8A8fFFFIpCNa+CUk/5CmvdNv8AyC4Rx6f6+mGHwPGu1dS8Q47D+zYB/wC1qKKYrakRj8CxlQt94hwPTT4B/wC1akWLwIMMdR8R5Hf+z4OP/ItFFAmtREi8FK5WPUPEQ+bcf9CgGT6n95V3XLzwlrOt3ms32o699svJDLKYtPgVSx9B5vHSiiqsVZDhfeEF0KTRRqGvtaS3C3DhtOgLF1BUc+b0wTxVIw+B1kGdQ8RbuefsMP8A8dooqSWhjweB2K7tR8RNz1awg/8AjtOK+Byf+Qj4i3ev9nwf/HaKKGFkO+z+BVU7b/XwzDn/AIlsHP8A5GpDB4FVAjX2vkE9P7Ogx/6NoooHYQw+BuGXUPEK4OONPg4HoP3tAg8CrkrqHiAZznGnQDP/AJGoopisJPD4LW3cw6hr7SIhMSvYQhd2OMkS8DP1rGIAGcdhkA4ooqWTI//Z"/>
          <p:cNvSpPr>
            <a:spLocks noChangeAspect="1" noChangeArrowheads="1"/>
          </p:cNvSpPr>
          <p:nvPr/>
        </p:nvSpPr>
        <p:spPr bwMode="auto">
          <a:xfrm>
            <a:off x="3714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data:image/jpg;base64,%20/9j/4AAQSkZJRgABAQEAYABgAAD/2wBDAAUDBAQEAwUEBAQFBQUGBwwIBwcHBw8LCwkMEQ8SEhEPERETFhwXExQaFRERGCEYGh0dHx8fExciJCIeJBweHx7/2wBDAQUFBQcGBw4ICA4eFBEUHh4eHh4eHh4eHh4eHh4eHh4eHh4eHh4eHh4eHh4eHh4eHh4eHh4eHh4eHh4eHh4eHh7/wAARCAEYAYc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3Gzx/Ztr6eUuefYVbVvl2hcKB1qvp+f7JtuhzCnP4CpU69dwxWNjcRsO2dxyKeoB75pxjCoSTyOlNHCdvwosA0/eGDQDz0OOxpIcs3Sp5FATbyDjrTERZwd2Bk0ZHXv69qYFwdvJPvSvyvrz0oAV2TBIbGKEdSPlYE+tVpNquc/N7elJGP3owoUHsKRVid264OOelPRlK/eAquqMHwVO2mYEshXd8p60BYsSEA9RinbgehB/Gqs/39gzxij5d3ykZHWgLFhiFXqM1WMz78cYz0qcxpIAzHnHaovLDOF296ASAzcjgVPCfMjJLbeMe4qtNHtYBaRkMcWTkZ4PNAWLQZQ20uD7VKcbMqtUE2JGcgE1JDM2SGx6j6UwaJpV3RkcCoEaQnYG/EVbkTcgYYP0NUEYpJzjrQCLxUsg6Bu9RhOPU+1DkZDM2PYd6rufmzHkDvzQFiZgDx6ivGl8deIorbV5I72Ce7tNWW0tbRoVzOhLA8DBzwORXrkpCuSzE8cAGvKl8C69NpGv6a8din9rX63CTGYt5Khs9AMk/StafLrzESi+h0mn6/q8vxVk8PTTKlmtityYtilg5Ayu70BNTeJfFjeH7hVv7p0s5dRa3e4WEMYEEasBgDkktjJzwKzrfwzqeleNbTXLV0v41sEsp1lk2SHaAN4JyDnA4rWv7DU/PX/QbG/tbmeSS9tJmBXBChNpIwWG32HJp+7cOVmT4k8XahaeCNT13SdZsdQSGeNbWZIwco2AyyL2YEn07VH4p8WeJdGsNN1eB4bqwFvbTahGYRuAkzkqR0HGPxFU9e8A3DaFrdnolnFanU54WjtjLhIVTknPqTngdOK6TT9GuLi3bT9UtlNs+nRWknzhssoYH+fBp3gg5WVvF/i3ULPwtqWu6PeQvHELd7YNErKUkAznuetW7LXtR/s+TVo72DUoLfTvPuoI4grJMYw6qGB5B5yOo4rkv+EF1+08A6t4ZEkNxJPdq1q7S4AhUgjPoevHvXTQaZ4gsdPEWmafbWbGxCzSmZT5s6oFT5QOB1yep4pe6KzGeGfGi65NZS6frVrdlo2a9smiEcqYQn5O5+bjvxzUfhjxwmvmyNpq9kl9JOFutNmjCMqbsEITyWA+ueeBVf/hEVudYsNYttHttH1K1ZpZngkBWVthAUAdtxByQOKin8FyanJp15faLa6fqsFzFNcXttINr7TlsAcktjuOPWj3R2dz0rIOSuAKrTOyMO2aI03OdnHNT+SAORlu1Yl2sV5FkC57dfpT7d3LAFgQOtRbpFR1IyPX0pbUZY8Z4pDLrMCMrimpJ83tS7cDtUbnawFMgsyOuwNmoRIueKY27j/Gm7CCGC4oAkyQrDBrJd8k5FbWzKZbiqr28WeI6aYmrmRu2twf1q3byjaN3Qd6tCyiYZMa0ot4Rj5FwetO4rEltMgjzgEH1FRXUsSsBt4q3DDCp5VcU27tYGbdsH4d6VwsZMzJMDtz+VFXZoU2+WsYH+10/Cii4WJ7NZBplsqSKh8pOSuRjH1pHF0pG24ix/wBcv/sq8++NWsalo/gzSZtL1CWzmaRFZomwSPLPH51wt9q/iNZJrWHxXqa3CA7Ue6V94+TDHA+UZbGDzWkaTavcHLU+gNt0yAG5i/79f/ZVEIbsEn7TFj/rl/8AZV862uteO7hFYeKpog7BE3zH5mLMoHT1Q1KmueNGsxIvi24aSR1EIEhxKCrHj5cg/KRziq9g+4udH0QFulHE8Z/7ZH/4qnqty4INxH/36P8AjXzq+s/ECNd0/iqS3UJucySEBPujn5f9sdMjr6Utr4g8bXFpayWvii5eeZWJiMgzgSbMjjGOR1NHsH3DnPoZo7ntcxk9/wB3/wDXqMx3P3lniyP+mZ/xr54l8SePMRmLxNJNHM6rHIsnDE7vVc/wNQviLx2g3nxSwRRumIfIiG0MN3y+hHTNHsH3DnR7/i68475I8Hv5Z/xqRTMpAEkODxkof8a8DTXviDJDHIviRjHKcKS4wwLFQwO3GMg+/tUcPibxxILmI+J5UnhnjhRWAAcuGOBlc54HUDrzS9g+5XtD6Dd7pBt82E/VD/jVRPtiyht8HHYIf8a8EbxL8QFgjnbxGywshdpGxtQAA8/Lz94dM88U+/8AFPju0sbO8XxFK0dz8obEZDOGYEKccgYBz70ewfcFUR7/ACC+yH325B6/If8AGoH+2M/ytb5/3D/jXicPiDx0sjRXfih4XdolhOxdrF3K55TOAVP1qEeIPiPJCk0evZSUkKxVACPm+bJXp8p9/aj2D7h7RHvKPdxgZa3xjsp/xpI2vN+7dAR1+6f8a8Bh8YeOHtpZV8ShjFKUd9qeUFCbi27b9B0p6eKPiHG6mXXPlaRoxtWMk4BORxjt+XNHsH3D2iPepmuHcfNAP+AH/Gpd12IcE25x0+U/414BL4u+ISpvbXodqgtI2I8R4APzfLxww/Oox4y+IjNdxrrKl7TIkUJGScAk4wvPANHsJdw9oj35jcMP+WIb/dI/rTdt2FO4w4/3T/jXhf8Awl3xEXcZNctwsYJlYiPEeACQTjr8wpz+LPiRvWM6tCJCW+QrHuAUkFsY+6Np5o9i+4e0R7zDNcogBaAjtwf8agZrhm/5YdeODXhSeLfiP5ojk1a3TL7cMkecbgpbGM4G4fnS/wDCaePUJZdZt9ikqZHjiCMwYqACRznafyo9hLuHtEe7SLebhnyMevzVEWuFbjyGPqS2K8S/4TH4l4Q/bogHUsd0UfyjAPPHHBFEnjTx6BC66rA6PErsFgiLKSrNyPT5TzR7CQe0R7TL9qMx3CDBPXJ/wp8bXAI2rA31Y/4V4RfePvHtiim61G2wWKHbDG21gAcHA4OCKpf8LS8ZKedRhz/17J/hR7CQe0R9EF7hSQY4PY7j/hTWNy7fLFBj/fP+FfPf/C1PGjddQt//AAGT/ClX4q+M1P8AyELf/wABk/wo9hIPaI+i3acIPkgx/wBdD/hVXdc+acRw9f75/wAK+f8A/ha3jT/n+tv/AAGT/Ckj+K/jJf8Al8tT9bZaPYSBVEj6EkFzuDeXCQR18w//ABNDy3PlBRHB6f6w/wDxNfPz/Fnxnx/pln/4CrSf8LY8YbcfaLPB6n7KtHsJD9oj6ChF0uS0UBx28w/4U55Lo/8ALKDA7eYf/ia+ex8W/GSD/j4syPU2wp6fF7xh18+xPr/owpewkHtFc+gxJcxkFYYen/PQ/wDxNLJNdCRZPLi9v3h5/Svn5vi94xxnzrD2/wBFH+NEfxe8Yt96TTyP+vYf40ewkL2iPfZpZsELDHz/ANND/hS2RuN2Wji5/wCmh/wrwA/F7xYScvp//gN/9el/4W/4wVeG07Ge1v8A/Xp+wkP2iPohmuD/AMsY/b95/wDWqF1uQd3lIf8Atp/9avn8fGHxh/e08j/r3/8Ar09vjH4v6407/wABz/jR7CRHOj6BH2jbn7On/f3/AOtS7rk/8uqe373/AOtXz6nxn8XZ+7pvH/Tuf/iqevxk8XFuU032/wBHP/xVHsJD50e/tJdkYFrHj/rt/wDWpnnXIH/Hqn/f7/61eCt8ZPFgODHpn/fhv/iqjb4yeKzyYtMx/wBcG/8AiqPYSDnR76HugMi2XB/6bf8A1qYGuQcm1U/9tf8A61eDj4y+K/8Anhph/wC2Lf8AxVL/AMLl8Vfd+z6Wf+2Lf/FUexkHOj36KW4726AY/wCev/1qcxuGBIhA9P3v/wBavAP+Fy+KgP8Aj30wj/rk3/xVWIvjP4n24Nrpn/fpv/iqPYSDnR7nGZnJE0Srj0bOaK4D4WeONT8VXWoR6lFaxrbojJ5KkZyTnOSfSisnFp2ZRtfEXwifFmhafpyXgs/JZZN5j3bvkxjGR61w0vwd1FbqS4Hij97LxI/2Y5bof73sK9W1zV9O0TQ7S+1a5W0gVFV5GBIBIAHSsFPiN4HZh/xUNoSTjlX/AMKtVJJWQuVNnI/8Kl1qd1dvFi5RlZMWuACCSDgHsWJ/E06D4R6vbwmGPxZGse3bj7L0GCOOeOGPI9TXrIaMJv3bVxnI9K5WT4i+DTIynxBZjacHO7PH4U/bSDlRxF38J9WljMLeKImUrsP+i43Djqc8/dHPtS2vwk1uO1FvF4qjSND8uLYgj5t3BznGRnHrXqNrqFle6dDqNnOs9tKMxyJkhhntV6zmSWPYvLdwe1HtZi5UeTL8K9eWQuvimBSQF4tOABnoOg+8enqaj/4VHrakuniaAs33gbYkN8u3BB4PHFex4VB0JPrioZJOMUvbSHyo8ePws18oFbxNaMQxb5rXPcnGfTJPHTmmr8LfEMc0si+JrTzJWVmP2XPKjCkemAeMdK9Znk8o7m5BHA96iu9StbG2ku7thBBEpd3bhVUdSaftZi5UeVn4XeJSqqfElkwUbcNa5BGAvPrwB19BSN8KPEToFk8S2hCsrqPIbAIYsD9csfzr03w14l0PxJDLLot9HdCEhZAAVK56ZBGfxrV8tmbj9aPbSHyo8in+FnieZkmfxHYbkYMpFsRghiw6D1JP40x/hf4l2qo8QacNudpW2IIBzxnHT5jx05r1+9mW1s5biTJSGNnbA7AZP8q88tfjD4TuLmK3jh1NnldUXMCgZY4H8XvR7WQcqOXtfhL4gtIjFBr2niMsWZGgZlORg5BHPFWG+F/isKzDxBpwLPvZvIIJPpnHTnpXsxhwaXyxg96PbSDlR4zZ/C3xHHO7T6vp9xFJnfHtIDfKF/ukdAO3alPwz8Wfa7ySLV9LjW7dndfLYgEgqQMj0JFexmPaOM0i5Dc4FHtpC5EeTT/DbxNJNOwv9G2SqR5ZjOMnbkn5fmOFA5rPk+Fni17xLhta01pFV1yVbBDklgeO+417Sc5OOaVfuYI5o9tIOVHiknwv8WRnzG1nSl2hgCFYAAsCcfL6gUp+GPi5k/5COjNE3zBGjO0HJO4Ar1yx/Ou5vviP4Qt/EI0WfUJBcRzeW0giJiV+mC31rsx8wYUe2kHIjxVfhr4yEkMh1HSHeIYV2DEk8AEnb1wB/nNRp8MvGG9m/tTSizKFbO7kAED+H/aNe27QvOc+1R7cH3o9tIORHims/CzxRqDnN1pEMW8uERmHJAGSdvJwBWafgz4k/wCf3TD/ANtH/wDia+gIyCMd6cFA5PFP28g5EfPw+DfiY/8AL5pn/f1v/iaafg14oP8Ay86X/wB/W/8Aia+gJfLiTLdKSF1kU7aPbyDlR8/j4N+KNw/0jTP+/rf/ABNDfBvxOOftGmf9/W/+Jr6DZe2B+JpNuCN22j28g5EfPf8AwpvxV/z30z/v+3/xNB+DfinJ/e6Z/wB/z/8AE19ClVPTFRsVzyOaPbyDkR89n4NeKv8Anppuf+u5/wDiab/wp3xao+VtOP8A28H/AAr6GGGHvSbgG9vej20g5EfPS/B/xYR97T85/wCfj/61IPg/4uBH/IPx/wBfH/1q+iQqkgnFIyrv+6Paj28g5EfOrfB/xcWHy6f9ftH/ANanL8IfGGcbLAn/AK+B/hX0K3yjHb2pY2GKPbyDkR88/wDCn/GHXyrE/wDbyP8ACnH4QeL2UgQWWf8Ar5H+FfQ5Hdfyp46cDk0e3kHIj5w/4VD4yU/8e9j/AOBIp6fCPxkP+Xey4/6ehX0W305+lAJGQRij28g5EfOj/CTxjn/j1s//AAKWkPwf8Zkf8elpx/09LX0gVG0EYo746Zp+3kHIj5t/4VP4yX5fslpn/r6Wm/8ACpfGgI/0K2JPpcrX0n5a9e/vRIrDG3ml9YkHIj5xHwm8aKp3afbn/t5Sk/4VX4zU5/s+D/wJT/GvpEfd2n1pjrxgYOKft5C5EeUfCfwnrXhufUZdVtkiE6xqm2QNnBOen1or1GVdw7UVlJ8zuyloZHjiwtNW8HXMN9bpcRLZmQK3QMqEg/ga+UPsckWmwXrj91O7xqf9pcZ/9CFfXfiDYPCF5t7ae4/8hmvna30v7d8Ep75FzJYaqZM4/hZVVv5g/hSGenp4vU/BYayJv9ISxNuc9fNH7sfrg18/rZvbX1vb3I5kWOQg/wB18Efoa3PDt3d6tpdp4JjB2XWppLn0BGCP6/hVz4lWqQfEq5hjACRvBGgHZQigUdA6nuniTWvDngnQbO1KtDCcpaW0Clmb1xntk9Se9YsPxS0rS79YdY0TV7BnXIaWMZ2nvjOSPpWT8e4PDkk2mNfanPa30UbBIYYfN3Rk9SCRt5B5zXC/EPULe+0Xw/FZ2WoRRWtu0cc93FtM68cg55/+vQLqeifG/wAbWq+HI9N0u4uxPexx3MN1AdqGMt03A55x0rifhJ47sPDMepDWRqF01yyGMx/PjGc53H3rQ1J2f9niz8zDf6VtBxyAJW4q1+z4LcWGtLMqM26Lblcno1A+5wmu+JbjUvGcuqi9vzZm9E0UbynKR7gduM4HHavabHxZoPjfS9S0+O1vmgitj9oR48MyHPC4J54rxbWQrfFC4UKNp1cDGP8ApoK+mprWGF/3KImQc7Rg0+ouh5l8P4dM8C2uqeJtUjm0uyvCkVlZykvOUXuR/eY847c1uf8AC2/D6RtJeadrFmhXdE0ttxL7A561gfH7Sb+40nTtRtopZba1aRZ9qk7C2MMfbgjNedN481i804aXrSW+q2HyhklXa+B0w64IPvSY09D6a0nUbfV9ItdQtQwiuYllVXGDtYZ5FfM/jAxxfFm+J2Rxpqik9goDD8q968FXdrf+E9MuNJhaKz8hUjjZstGF42k98Eda+f8Axwsdx8VtSikG5H1MKwx1BYAijoHU9ouvjJ4Rj1I2qm+ljDbftCwjYfcc5I/CtrxB8QPDOi2VhdXV1JJBfxmS3eGMuGUYz9OtebftEW1mlho0lvbxQukrxDYuPk2jA49MVh27tcfAO581Q3kaqqQuwyVU4JAPpkmiwJnrNv8AEjw7f6HqGq2s90lvYbBMXhwfmOBgZ5qr4Z+JGg65rcOlWk1008wbbvh2rwM9c+1cV8C7eGbwz4nMkayARpwVyPuv61yfwQQSfErTd/3dsueP+mbUdA6nuXij4g+H/D9+NNuGuLq9x80NtH5jL9ew+lV9M+JvhS/uY7SG4ulmdXdkeAgx7FLHd+APTNeJeI77XvCfxF1K/icw3bzyMkkke4SRs2QeeoxjpW54V8W6drvjjT7zXNKgi1Bv3MdzbkojsQQPMQ5znOM59KATKeqW/wAOrvxY+pJ4i1D7LPcec9utiS2S2SoYnpn2r2XxD8QfC/hzVP7P1G5nW4EavtjhLAKRxzXz38Q0ji+IepRwxpFGtyuERQoHC9AK9D/aBjhGlaRN5UQlaZlLhBuICdCetFtRX0O81L4n+EbXTLS+a8mdboFo4UiJkwCRkjsMg9a0vCHi7QvFEEzaTcM8kWPNidNrrnvjuPevIPBWmafN8INdvpbOGW5HmhZXQFlCqCuD2wSTxVT4BXLWvinUJl+bbpsjkeuCpoGeweKPHPh3w7diyvrxmujj9xBGZHGemQOlP8K+OvDfiK6NpY3rLd84gnjMbtjrjPWvnzwfqV1J49g1iayn1W6aZ5jDGfndiD0z6dfwrUm0fxTN47OvWvh3UrUPei4VTGcxjcM5IoA9o8Y+OvDuh3YsL27d7sdYYYzIy/XHApnhfxx4a1XUbewsr55bu5VtkZiYFdoJIbI4NeH6tqmueF/iFqV9tQXrTyZM8W4SIzZBGexGMEV0PgvxHpuueN4by708WGtSwvDbT2rYheUowG9SMg84yD6UCR6V4l+JHhXSr1tPlvpJp42xIIIjIEI65I4q/wCGfFOgeJbySz0vUPtM8cIlYKjABcgdT3yelfPPhzxNrXg3UrxIYIDNIdlzFdw7jkE/iOprvPg3rmj6h4v1CeOybTtSu4TmKJ8wMoILbRjKnIzjJ70A0egeIPHHh7w3rH9n6nftFMFDlBEzDaenQVHB468L6hFe3VpqDSRWcXnTkwuNi5xnkc/hXP8Axr8Ox6p4Xm1SC2H2yxxKZAnzPGPvDPfAOfwrifhX4i07TfDXiK3vre2kKW5nj3xgmUfd2H1G4rx7mn1F0PW/C3jDw3rd89vp2peZMkTSMrRsoCjGTkjHesi/+JHhC1vJLZtWM+04LxRM6A/Udfwrzi8tZfD/AMILe6SFY7zW7k+bMFwwhwSEB7A7Qce9Z/hG4Y+B9b0uDQL++nvWAW4gh3JGQBgE9ff8aExtHuTeItD/AOEYOvjVon09WCtKuTtJONpA5B5HaodA8deE9QllW11qMtDE0shdHVVRcZJLADvXmnwd0jU4v7a0/W9HnGmz2fmFLqAiNpFb5Tzxnk/lXGfDO0tdS8b2Gn3S+ZbSyN5sfZ1ALbT6jIFILanuNv8AEfwnqWqrZ2+rBZGbYheNkVj2wSMfnXHfGLxpdWN/Bp/h3WZYLiFnS9WNcFW4wMkfXpXC/FXT7XSvHV/b6fDHbwKI3WNBhVJQHgdua6P422drDHoV3FaxR3F3Az3EiqA0jYTlj360xW6ncfCz4g6U/hqwsNc1ppdYkldCsqszMS52jIGOmK6I/EbwWsgX+37dmJ24VXPP4Cud+DHh/RbnwLpupXOkWU14JZGFw8QLgiQ459q8m8f2ltafEjUrS0hjghju1CRouFUfLwBUl9T6I1bxt4X0e8ay1PWLe3uEALRMGLAEZHQelPn8Y+G49Ft9Yk1WFLG4cpDKwYB2GcgDGexryD9oy0gh1jSblIY0lngcyuF+Z9u0DJ74FbmjWVhd/s/hru1jme3triaFnXPluGbDD3o6i6Hf2XjnwndRXMkGuWzR20fmTMcqFXOB1HPJFLoHjHw74hlkh0rUo7iWPlo9rK2PXBAyK8F+EWkxa34jmtJo4pdllJNHHKMxtIMBN47gE5x7VMPDfirwhbal4iu7dLApG0EbRyA5aU7flweAASfwFMD2/V/H3hHSrlrW91uATIcOiBnKn0O0HFbOia9o+tWf2jS763u4c4LRtyD6EdR+NfN3wyvtPsF1oX2j3upvc2vkxm3t/N8stnJPpnjn2rV+BUOs6b47hjmsL2G1uYHSbzIXVDhdykkjGcj9aQH0R8rnKthgKjZQD/rATT/3eBkbc1E+wA5Xj34zTEAjV/lz170VGXjDZIPTGKKBGb8R7TXrvwmbXw40S3k8aKTKQAYyMMOfavNPBHhDxXpdhf8Ah/WhajR7uCTKRyB2ErAAHOM9q9plaOUwqRlUhRR+AqK4SLGDGDj2pJlM8Q+GPw817RPET6lqEduHgtpPsuyUP+9IwpPoOTWbqvw/8fanqr6rfw2Ul5IVZ2WdVGQBjgfSvoazt0CebtX24psiRlidgHtTuGp4f8QvBfijXl0/Vn8m51L7KIb2IOq4ZWOCvYjBqtrHg3xprnh/Tkngs1n09BBDaxyDc6Y5YtnbngDFe6PFEWOYl59qEhjjUv5YHpii4Hkul+D/ABPcfDe88NavDZ2iowksiG3OH3FjvxkY7cVheDPDvxG8PTXVvp1nZwpdYEk0zo6rjOGHOe/pXu6JuGWp6wQ/eMa5pAfPesfDPxbbasmoWJXU5N6zvMHCsJc5OQxGRmu/8Gad4hl8Q3PiXxS8SXksIt4baFvljQdScEj9T1NelYR02qo+mKiS1iyWMY/KncNTzX4jaV4q1TWNGuPDsghFt5hkZ5dqA5GNy/xDg9jXMeJPD/i7xHDHYT+DtKsZvNBe+ikUcDr0OcH8a94+zQouBGM/Sozbxq24IBkUXFY5bwvosfh7w7Z6TDKZTAnzSDgMxOSR7ZJrynXPhz4l1P4h318kcdnazXTTx3LuGAHVTtBz1xX0AsUO4jyxmiSGNlwy7setFwszwLx9pHj7xVd2Vld6HbwJa5/exTgxOxwC+SenHSuxu/AL/wDCo/8AhF7GZHvdwuC54WSXdkj2GOB+FeipbxnP7oY/Op/J2qAoAA6Ci47Hz54G0P4gaL9v0aHTo7K3v8R3M8+D5YGRuTB5OCfWovCXg3xz4f8AE8Wp6foSz/Z3dUMkqYZDlcnDA9DX0NJaxOuZEy2etOWNYhhF4IoDW54amleONM1LU7i90CPWtPkumZLa6mV2C7iQUyTgYPT9Kz7Xwfrmo+Kz4gj8NQaJbWwE0VkJAfMkQZVQB0y2M9K9+njWbgpke9NjtYw33B7UXCx81674L8darrE+tXHh5o5riQSFEkXaCMdMtntWz41sfiF4qt7O1u/C6QC3YspicHJIx3avoIwR7MMucdM0wW8Wfljyc8c0CseEaFpPjPT/AIf6zoB0A+ZKwEQZhuYPw/Q44AH51B8LvDfjHw94lium8OO8E4FtcGVhhI2Ybm4PYCvfRbRbySgHc806NERiFXFHQaPnzWvAvifwn4vXVPDtob+3jmMsG3llB/hZevQkZFdLp1r448T+INPvdVt5NA06ybc0ccpV5vUYzk5xjngCvXJY0mGGXOKBbQBflQE45zQB4fDD4xt57+TWPCp1/TmuX8qK5ZWliXJwUzk7cY4qj4d8G6pqfiuTWoNAl0Czt1aWG3L/ADtIqnaFHXlsH0Fe+fY4WUkx4P1pYreKN8hMYouGp4Vb2viqHSI/+Et8CvroJJSd8Ncp7ORk49Kv/BzwdfWviyfxHfaedKtUEgtbZ23ON3b1wBnr1r2wwq68dDUQs4lJ449jQHUzNR23DG3K7oZAUdSPvKeCK+db34b+IIvFculw6fctYfavLF0B8nlFvvE+w/UV9Py2sLFSEwy+neopLOMt/qzz1OadxWZx3jXwnB4j8Gf2FaukE1tte0J6AqMAH2I4rzHwbN428Dvd6d/wit1epO4YBQxAcDGQy5BB/pX0AlvHG3AOTxQLeAc7ME+9INTy7RY/HWn+GNa17VIbi/vLsgQaSHJESscFgBnGB29BzXmvgbQfFeh+LbDUv+Eav3EcuGDRkDDDaTn2Bz+FfUogiERC5AYcjNVjBBHIGVcN7mi4z5u+JOg+KtY8X3+oL4bv1iMnloUiLK6oNoYH3xn8a3fG+jeIfFHhDSNRGiz297ZF4ZbPkyFMKA4B5P3envXusiCVcH8qhW2VG3hTke9FxWPFfBn/AAm9z4e07wjaaTfaTBDd+bPqJDRkR7ixXkD1Prnisv4t+Edeh8cXeqWmm3V5bXTrLHJDGXwcDKtjocivog7SoGMGmO2AQec9KVyj5/8AiFp/jPxZaafrFz4fuLcRgwR2sSM8mMZaRh1AJwB9K0NN1DxRafC+fwwfBuoM5VrcSFWBKybiWxt7cD8a9ueFmAIO0fzpDGwHzSEDtQI+c/h3F4r8Ia6+pjwhql3vt2h8sxOnUg5ztPpXt3iHST4u8BvY3ML2M17bo/lvkmGThgD9Dwa6AK28DzMcetIVyxBlwR+tMLnz74Mk8WfDjXbtbnwzd3cU6CNxErFXwflZXAI9ePevSfh3L411jxFda7riT6ZpTpst9OkH3j2bBGRjnnjJ9q7gISMiTIxTlL8fvOPWkFy0V78ED2qOTDDbikwxH+tGKZJEd2DJnjBoC5DKDvxtNFSGMd2ziimK42zy0ceQMBFJ/Ko7oF5cR8LnLkelUdc1ey0WztPtplxNIsMflKSWcjgcfSsfUvGGhW8Ee77WsbxLMZCSCQ2cYXOT0pdRvY6mOeZ3ADDYuMjHaqz3E3nPhsKDwMVytp428LxvIr3V0CG2H5H4bnjr7H9KfP4n8PxKJvtU0kckrxgqWJypAORnpkjB75pk6nZpuMP77BJ/lSnaRgDjHSuNm8deE/LUpf3LArlQFf5sDJx9Kh/4TXQVVpFvJ1VM5JEh24ODmla5R24DdsfQ08qzJ8369KztMkju4lfdMu5QynzG5B6d6ty2425WSYn081v8aAJHmSHCscHHpUqzRtHuXBWse7t3Lgu0yjH/AD0PT86n079zCw+dkHO5mJp2FfU1Uk3LkChwMc/nXL6xJq1xexx2N3bwKcbEdsNv5OenIwDx7VQvpPFCuZTPAzKrKEjcfKpYckEAEgA8n/E0WHc7JPvH+dOVueelc/dR68dJeGaSI3AdJFlR9owGBK4A9B+uKzLc+LAyIt1aZcYVXI5x1xxknGP1pWA7MtycDNU2up1k6j6YrFSbxD5k8Zu7HzFHyjgHJ4XPHfnFUol16FpmuJrbLBjGu7P7w5wMnoM4wBTEzsY5HeMeYpDd6SX7ua4i7u/FX2CUyXVmkboyl1cLtIGMhscHdnPpV+b/AISG4vJJ7eeBbfATDNnC45OP72e/p0pWGdLGxVsdR61M4xgqa42ybxL5SxrcW8oiCAAEFmIxnc3059881v2t5dpZQreBGuduJdvA3U7BdGorAj5u9OXGPSvJL7xprsGo3cIukWOOZ1X90DgAnHOKo/8ACwPEm8qtxCQRxmIV1LB1GjD6zA9llZevy8etMAYksce2K8cPj/xErbWuID/2xWpG+IHiBUA82Et/1yHFP6jU8hfWYHrk8nlwMwwCPWq0V1K7hVUEn09K8im+IHiOWNlaeDB9IRS6d448QrMP31uf+2Ip/UqgPERPbFY427cUg7hua8ofx7rhUETRZ/65Cki8ea6x+eSAYHaEVDwlRB9ZgetqRjJ/Kq1zO0bAKAcjPIrzL/hO9XLbQYyc/wDPOpX8ZaoxUSSQdOf3eKn6vNB9Zgz023l8yPcwH4UjuOfavN08Z6iqHbJbAADqnWqk3jzVVJWP7O3JydlL2E2P6xBHqj7mUYx+NRSH5uK8vh8ea25GHtV46eV1/WpH8ca1u2/6KzAgY8v/AOvT+rTQfWYHp08xjgBXntiqsVwXdRt4zzj0rzOfxvrTR7X+zg5z/q//AK9Fj4y1pQ5K2+cD/ll/9ej6vKwfWI3PWSwUbsgD3pFwVzkEeoPSvLG8d6uy7CluBn/nl/8AXp9v421lekVuQw/55n/Gl7CQ/bxPSrmQrtUDP0pI8lhu59PauCi8Waw48xktTnGP3Z4/WnHxfqwJ+W2Bzx8h/wAal0ZDVaJ6JuwPbpQ0ayAZ/KvKp/H2vJM0fl2ZKx7uYz1z9ahu/iRrlsybIbLax5JQ+n1pezkaKSZ62YADwfr9KZJFHuHJ4ryaP4na5lPMjsAAhaTEbH6Y5q5N4/1tYBL9ltO3Gxv8aXJILpHpfkopz1FI0SMC3zACvJNU+JHiS1SRo7WxYr90Mh5wMkfepsfxM8Qy2K3KWen4Yg4ZW7n60uV3sPQ9fhjj45OfU1N5KAY6/jXkdj8RPEEsImksbJF2ZJ2nAPp1p9/8S9diJWKysHb0KtwPXrT5WLQ9VMabiKK4/wCFfijU/E1tdTalbW0Xlbdnkhhwc9ck+goqUDsdBqP2xbO2uLX7KHJUDz8bQCOvP9KxNUOqyWwkE2lSDblR5eOP8O9b+sWdjfadax3m/wAtArLsz129DjtWNPpmnfaN9v5q/JsON3IxgjkegxQhsqWB1KTzZITpaRsFCiRQ3bk+w61XaDV2uJBt0yRd33ggI6+lXotH0qPdiDJY5JYuSSKmsbK1s2kMClPMILD5iM/060xFF49faHMun6Wg3cZjHI/CpbaLVis6jT7FscBtoAI5PT8vxrWnmZ1C9QO20/4U6OURxkqw3N1XBzQhPch0JdQXUZPtMcKQbcR7Gyc5/wAP5V0JIUZJ6+tZFlNEJdzPt2npg81bnnt549ol+bORwcUmNbEep481RnHFCp/oDfWoJJWlkxJ2wAcVZ/5dRHARJ/epiOV1i30uTVf9MvGimaJflCZOBvCnp6ufxAqHTovDsc93/wATibfcp5Zd0GBuJI2nHXKtVrXZBDqI83SpLhkVHVkz83LHaeMYyqnHc4qhDcWKlZ59AliIaPkc537jnI9MnP1psEaFzDod3Yx2sWszE+c5XbkMzSAjAyOnBrOuNP02CeVJtamiIZVKA4CHHA/I+vTApby9sZEC22g+UwjLEOW6hSVAI/n2Jps2q6dLLIG8PPPIv70ktjlV65PUgL+PFSimS20ekxieP+1WxM6MWPLAKzHqeSOSPoKp2+n6W7FY9bl2qhORxtUNyfbn8eaFlsVdZDoXylmQjeflPB6+nJyfQZqHzLS11OaaTSLhYZYdrxhiSQdrDKnpksfpgmmIt3Fpo8NtLCurPMLlHjOB8qbsscD35AHrUdtp+n/Zxu165gEqRzKjtg7D0HoB/wDXpb68sZLoxz6G/UMjISTjYGyTnrknGOp96W0v9PubUWk2iNM5aKNVB2rtHCDk9izfnQAlhaWEpaO11iSKSJRFE7DamdiqMYPIPH5muqtrY21jbwyTJM8aAGRDwx9a5aK40OKcqNEmZY5dpJJwGHTv04+gxXWaY0t7p1rd/Z1h8yMHYn3V9hR1F0PINZBOo3p5/wCPiT/0I1mRrh9yhiQK1NdST+071do/4+JM/may9siHcqgnGOte5HZHlDF2mXHPX0p0i7nA6HFWLCwu72cR28DO5I6dBW/b+DNYmG5zFETnAznilOvThpJlRhKWyOYMY8jgDOKS3iO7HGa66XwTrKQEL5T/AEbBxVI+HdZtny+nTEZ6qA38qSxFN7MJQmuhkRwk/wB2pTFtRjt529Aa0RbzRsfNt3Tjo6YplwOCojUg4520pVL7EalO1B89cKQc9c+1Pux8+PmGV6ZqWJWRs+WpOfSiaNpPmMYzjtmsxogdWNuo+Y8iq22RHPynnPUVopBI0fl7AvTBzTRE2Nu09+QaTmkCi2U4MDGMHp2qZkHnNnHLVait9h3Mp4xgZp5VzJny25Psah1DRQIZIFMaHC55xS28IyV2jGB3qdmkaJV2N0P8NRoJQWBBGQOdlQ5Nl8qQs8KiMHb/ABetLbKACACRg96jJkbCsp4P93rUsC4XnaMjuKkZZWQKuPm7d6RyXGRu4ao5WVeMLxililjBIwDknvRYLmRqDMrzSEsD5YAOPesa6kMyRIVJYsRwecAVv6lta2nbbjK9c1jeRtW14OQGZh68cVLTOqD0KTN5EKiRSBkfTrW7qtyotI3jweVbj2NYeruFu/LGW9BjODUskV1EqSMmIiw+TrnrU2K3sW7yRrr7SBDGQyhkU+mOtZukTJJFFa+eVaOTMitj5u4IP5VqxeXlWyVcgkKy9v61jrCsN/H5se2J1wr46HqM/n/KpktmNdjetpBAskTAkiQhFB5YE5H86huod0LzEkA/Nj+Hjnt2pI0RblrobgkhxhjwAOpqe9Ef9mzNjYixNjA7YqtCdju/gRG8dlfsWKrKUdV9AS2KKh+BaMNLufMOCFjGC2SPvdaK5i2eha/q1joum2U10zhJmigTaMncw6/QdSazI/Fvh5ZGU6lHG6sUKOCpyGK9x6g0eO7vw/a6Laya5a/a04WKPaSQSuGbjphSTn8q5rU9U+H/ANmula3luSXMxiCyAvIuTwe2NxPoM5pFHSJ4s8NTIsv9sWsZZc7HfBHGSP8APfikufF3h20i3vqkD/cwqHc2GIwcenOa5ZJPhvcSW9vBYyXEjsLdESOTI3MRg59yT+tRW+ofD24CXl1afZbhUGFdZCwRMBeRweAv50Ad2vibw+0e7+2LLbuC7vM4zx/iKhHiXw+zHZrFoQqljiTooxk/qK5R2+G8NstjNA0SHEgV45htypA69OG6erA9TVaS9+Hdu7TW9nc3MrlgyRrLx69eB0x+GKYHZTeLPDkdnJcHVraQRoXxG4LMB6Duatx+JvD8caTPrViqtnBMoGSOv5Vw8g+GzXEcxhfymLI84aULGQq9fTIYDNTwah8PGguLJbd4bbiNWKynzMlXwvcYIXHfjikB6OJEuIhLDIjo3KupyDTQvzetZvhe/wBFvbJxobobe3fy2RUKBWx0wQOfWtQ4ALbs/wBKAMDXZtdjv2i02MeQscbliv3juO4A9zgLx7mqaXHi54Qw+wrIVDRxyABjnqGGeCOv0FdBPqFhDd/Z57hElAVtrHHDZ28/8BP5VzWpw6XqOoSXUeu/ZpWcYVTtI2gxngnucjNADdRbxdLDMoktI9qFtwYDD9QM54GMc/XtXQ6cbh7SM3cRjmxhhkHn1GK582ljdC5kHiD908Ox0ZuF3IFBbnrxn86qCC3kmVIPE7hUYs5klZMIcqNvPO1hx+Oc0wO8jKbc71xjOfamsqyJuR9wPcHINcTHZFZYntPE0M0cMitOjTkDYuB2Jxz/ADqxBb2VrLu/4SN3hLmPyIpP45DgYw3HJ/DrSA6lmijGJGVfTJxmkjZZGO3kZIyK4XVbexhkt7W68RvdTMzrkp5mO3OGwuMmte1tbOHUJLqLxPGsJleQwrKNgZyzD+L6+xAoA6pCgGGYZzjrQwO4Feea4W8sbeBGnk8XRmQsGLqcsSOnG7kjt3rstOAWxgj+0faMIP3m7du9896APG9eB/ti9C7v9fJz/wACNZjDGd5woAy2K19ZUf2teZyczSf+hGs+8t9jDzDxgNtz/P8AnXsTq8kVbc8qlT9pI7H4fJHJb5TDLvyMLXawRqg+Yjp6Vy3gKMQ6ahG0F2LHtmushZiCM/wjnNeFUlzTbPVikkkhTgDoDShEI5Ud+9I7HGO+RXL6r4hmtdYcpJ/olmVWeMIT5pb73PYqMVnKSjudFDDzry5YnSNaxucOuQRjB6VUu9E06fIks4jyOQMH9Kq6r4mtbXTZrlIpvOCAoksDIG5HfGKdpeupe3E0MoiVoohKZIZPMj2+54wfamqtnoweDqcnNKOhBJ4T0tgSgmjP+y+f51RufCjKD5NySNuPmT/CtODxNpctqZy1xFEG2mR4GC5+o/Crtpqem3RMcN9A7k4C78Nn0wea1jipfzGM8DKPxQt8jj7jw5qEZ+WNZRn+Ej+VZd3Y3Vu376GSLAPWP+tepLtVtysGGfWmyCNvfj61qsTLqc/sF0PJ3K/7PUdqFZOB8ucmvSbvSdPuuZ7aNjnrtwfzrLuvB9jJ81vJLCee4YfrWscRB7mcqElscQzgRjG0fL/eqJ5jg7fb+LrXRX3gy+jQmC4jmAXoV2msC+0q/tWP2i0lAz1CZB/EV0wdOWzOeanHdFdZvm5JHJ/ipjTE9N+MU1YW3Y8s85520bWUAbOw6iteWKMuaTHtKxI+8TkUiM2PmY9+1R42vnplqkXaoHzDODT0FdleZCYHyCR3yKz7q4jVhujGBnn8BWtdSKIyEIOcVkyQhg0k0oJYHgdhWM9ztoaq7M/zEuL4lUJfGBhfatC/niSVfNVI44hli74xxUWnlI7kP5gK4OBjpj371Q8UQm5KNLIWjDMzbOTwBxWLlaNzoUeaSRafWNNvICEAEecFijcHtnp6VlanHdPZsYyHgt3Dbc/MOOenXtXU6ToWkajpTQi1uBJJCJEmJIX8OcdvSmGM2TKqkSLzG4x1ArnpVlVbRvWoOikyho18moW4kXKoXZcEgYJC8DPvUmsmf+zXgCswkOxecAk1j2jx6Pr82mH5oJ/9USPu7un0/wDrV0kos5rmGFpAfKRpPmB5bGF/Uk1q37pzrc7f4LbVTUJPnBIjGD2A3Yoqz8J0ljGoqGQr+7IIGOzfjRWclZ2Kvc3fiJqFlpmkafJd6XDqMJkHEmCIwqElvrxXHXPijwaUaGDwzE/KeXG8CLksRnPbOMEevtXeeNNctdD0m1muNPkvkmOzYqhivy5zg9fSuRXxvpsdq15ceHVj/eFY1AQsQFQ5PHH3uPZTUWKINP8AFPgaNSV0JYyJNyFLdf4cEHOeCBg/yzRHrfg+51JbW88P28cjyeWSYVIBViqnP93H68YqLU/FWlzIEuvDaPavskQKoBOM5GRgdgQehHatG58a6Jb3B3+HZnACN5iwqcFl3fUYG4/gaAIbnxX4Hu3Dz6W0x27SzW6nhQOOvYAfpQ2v+A0MStoMiNtEyD7GBlecMOfQE1XufE2gxzreP4VCjzCZVKLv3IBsIA4I5OR7ZqSXx5o0l2u3w/vVVZc+WhJUdNp6AdeKBD7fxD4FaF5J9ASILtk2/Zwx+YALnnGT0HXpzikl8T+CY5i0ego0UGwrIYcEMTg8dQdqAjPX2qQ+NfDLFQPDZCtkZaCMZBYA5HXuCfpUOqeL9BYzWMfhcOTMYbhZIkQc7gSGHQ5Dc+xoGa8Pjfwzpcs+yyltIZ/35dYx+8cswfI7Ebc+9dPomqWms2H26y8ww72jIcYOVODxXAf8JVpradY7vC1uw24dSqHaFCkhAevyuDXZ+D9V0/VNIafTbI2lsszJ5ZjCZPBzgfWgCl4kvNHh1UfbNPmlmRIyXHAAJIA6jPU59s5rPOoeHJfMDaVcvmTzSA/BYE4IO7HVjx2zWvrl3rcV8y2FktxAyIA3ygofm3HJPX7uOKq6Ze+IYIreFtHtYowVDgEdz85GDj1/zxTsK5TF74fhSeF9IuVKMUkCv02lu+70B6e4qaF/DE5ZRptyyxxtOvXAC5PA3ccg8dqfLe+JZ9QgeW1MFtG48xYQpLrzkZJ9cD360T6j4jh1R2gso5oDI6qGIG1Sy7Txz0z/AFosFxn27wzIxt2026DMhhGG6jIYqDu6ZI+vQZqvJceH4IrW9g0248po2eNjIVKlGBUEZ+6SfzHSrl9qniLz5I4dHjKbz5bgjkAjHf29KksJdYn06f7TH9nnVi8eIlO4cnZg5GOnvRYLmddTeHPKWZtMuHt3aRJNrkHI2gYGeQd35VJPqPhk2jWP2GWW1kk3uueMqCMqc9fk6e/vUlpqfiWG2VJtIilkA3B8ADr7dDSpqGvCNU/sSBwSASVxjgcnHuSOOmM0BcgafwnKJFbT7zG0wuNpIAbll64/Lua7LSHtW0u2e18wQmNfLEh+YL2B965uDVNceNjJocUbIUKhRndyc/hj+ddDYzTSWUMtxAIZigLxjoh9BRYLnmWrxomp3Unz/wCtcnkf3qw9Sla4uXf5gHYYGOnpWvrTKb68I2E+Y3H/AAKsdpA0y7VyA244PYV1zbsctDc9G8NJ5OmwD5sBfSugsz5iEn0x0rgNN8b6GsaxyySwjGMuhx+ldfperWt3aCazkjniY/ejcEfSvKSbZ3zhKHxI05Iwozz1rkxrrMuq+bpMD2ltI0c4EwDuO52kc8e9dI11k8q3XpmuJQeHU1LVE1FftUj3BbPkt+7z/DkV14eEWnzK5z1JSTXK7G5qOr6Xd2i6SlrdXSz2yt5UCcpGcYye1UGk0vWbsRWlzd2E0qG1kBg2iQDkqSf4qp6ZLZ2OsGfQdl4ssISS2MmJBt53Lu7e1WJre/S0vtUe3VLt7xLqC3DAkbRjbkdyM1pLD0no/wCvkXTxNaGsWW5NLg+yXyW2poYJNiN5zjEcqMMc/QAVIlpdQ61c30KNdQyyLIEhmj67cHIYfqDWJBZ3IutPsZLVjBdul1c7lyFddxYH65X8qf4d+wWV24uzpsDQ3UmPNVklA3HBB6EVEsHCzcWbRzCrtJb/APA/yRd0vTJ/MsYWsb22dWkNxIJNqlDnbyG5OcVDqOp6jpGvXFpDdSSxfZGliWf58MAT16noap6HdXyfYLiPzhFLfNE87XBdJFJbA29u2DXR6nZR3OoRzSW+W2FOeuCCD/OvOx8fqcU731/4B24bHxq1G6sdLPTz36mZbeMLn9z51rHJvtGm+UlSXXOR9OK0LfxdYOoaeGaP/RhOcDdxnBA+lUE0W3VbfbGwMayJ1/hbP+NUv7AlMcIUSAC3lhOR1zkj+dedTzOL6/1p/md8qeX1PL+mdUuv6PJIYxdorhFYggjAIBGe3cVP9qtZLaSdJIniXJZ1bIAAyelcv4Xsbux1qOZwSjWgjfjuDx/Kulm2yLLCISokBDYXGcivSw9VVo8yZ5OMpUqU+Wm7nFanrHhLVIjJp+p2izjJKb/LZvbBxmoLrQr77Ot3aMbmAqDhWww/Dv8AhXhusWklrqVzbMD+6mZCD6gkVu+CfFHiXTL6G00q+kKM3MM3zxfiD0/CvShOcHpqebOlCS10O8kikLldkhOelRMsoGSrqAD2rbtfEen68y2N/Amj60f9Wx5huD6K39DzVKcTQyvb3KqJY/lYe9d1Oqp6Wszz6tN09d0ZtxlUO4MTwBiqUkZZwQzBP4fl5rTunyrLgnJxwfaqe4oCrRs/bI5/Siau9UbUZWjoytMseSdoVFTATHBJ61kavPZ2cUkMrHzZWVY9pOfckH+daGr6la6dZG4mjZyxARAeSepFcDqd7NqF691MEDHjaowAK563KlY6qMpXuel6LdW9voM1zJctC1tBIm98hckZH1Oa5zSNba8tFjuIy9xHyWUhdw9evWuWmubiaFYZJpGRTkKWJGfpVfPzZ6Yrjox9k2+51V6ntbeR2Hiye3aMXCMq3SNskRh8xUjv/jU+kSZh+3NIXlcBEMjAYXA4H4muSNzJJBtk+Zs/fP3sen06V2XhB4rrQHhaEkwsw3gZPPIroUuadznfuxseofBjdMuqTTSbSTEFU9QPm5op3wjMfnapbpCw8sRbmByOQ2Bjt9KKifxMpbI6rxfqupaVa6ZPY2DXysSJ40U7iuzjBxwc1yVt4y1W6urq2vPDEjxvCZFhKtnYIznPy8gkEfjgA12vizVhpem2MpgMyyEIwU8r8vB9+cD8c1zEXi2HCOLZzMYlaQK4wuQDjJ69/wAqlLQfUqy614onsWvoLKO1XzXSO2a1LkIsO4HJweW46d6mPiXxFfx+Vp3h9rW4WdIy06lkcFXJ6gYGVHPoema3Jdfa11GS3u7fMS7NrxtuYlt2MjHH3D39KiuPGOnC1eS3jld/LZkDABSRngnPHT+VIZkSeLtXt5WM/heV0eNJEVCTtDDudvJ55HbB606z8T6hdajFCNCe3hklFtvKFtrEcSfdGVGOhxwQeK2D4qsPP2bZGXcUyoyd4I4+mD1pb7X4rbUvJaJ5YvJEnmREMTkOeB6YQnNAGFp3i7VobGNtR8PvcuzbRJEhTLYVsbcHAw3XP8JrofCesNrUU7XOni0lBBWF0OShUHJJAHUmnWniWwmuo7aOO4Du+wMVG0HIHr6kfnTLnxVbJctbpbu+2cxMd2MjjDDPbJI/4CaAOjjhhZQ3lpx/siorgIgwqqvOcAYrDh8WWpvIoYoJHgP35TgbcjI478f5zWrHd2+oWkd1budj9j1HsR2NCE9jm9YjvLnXpI49XSyhS3Vtpl2nJJ+bHfp+nvVLULXUYsQW+uxNLJuCp5pQYBXOD0BGfrzU3iVtFbVWi1OO5UmNAskT4BzvGD6d/bms6T+w7q1SH7DcyWpDu370bvmkCdB6sqnqKoRrXNvcS3LSQa+sXmMdsfm5XlQFGM+uenXd7VBBpl3DcRzHWIGd3UTSK+0lcLuz65x+ZBqhH/wikXlTKl2jSOGBCgfN0GfQnA/PtRLL4Vma6mjiut+4POMlcKz4J74HzdB2x7UAadxBcTajP9n8SAIf3yxDGETdz83Tvj8qbpUUkVjeWltqlshdyqzDIKuu0EDPUcEEjpVBZvDMTLDF9p/eyLAy/d2kbfwJyEz25+tLH/wjEiW1sy3gIJjiUDPLnJAPfG7rQBpXdjfxhj/wk2xAGHzsBtJAxk/Xd6dvSov7Our6EyDVj9nMjLEJJcnZ8pycfxZB68gYqjs8JvHLOJLwRQugLg5DNhgv5YP596kRfDUzT28r3KRxMZA+ThiFAboO2PxoAsm21aOaSO31yN7ryvM2biA2VAyT05IzXU6b539k232mTfOIxvbfuye5z3rjrmPwxJJHDNNeqy4TG0jGM5zx6k12VutuLOJLdVEKoNgC4GPpQDPLtfG27umyceY3b3Nc9DqZtLiWFULedAYy2cbN+Bn8q6DxIjnVLz51CM+Ixg5Byc/0rmtGt4tQ16GF0CpJMqPz1Ap1pXi0Xg4qMk2SaTpA1TVDbQYwdzEkcAA16D4f0ZtCvUtom81ZIyWAXHOcg/0/GmeCNN0+1e5u4ZCzmZ4lG7KhQ3GPyrdS6ifXvsuwFki3789AT0rzcM4uTfNfpY9fMMU6snTivdRNNK0a7mt5jjPCrnNYGi2F5Jf6ndLPdWSS3O5VMY+cepyK6zO5eoPvSuNq+v4V6MZ8sWkjxpQu0zltekhs/E+l3sxCQ+XIjSdhkcVB4o1PTZbWzaC/hYx3sbsA4yFB5OK6uSNWIDDcM55FVpLO0K/vLWBsjnMYNVGrFOLa2JcHrZnPvHZ6t4pmXzjNDHZLho5ThWLHup64pdFU2txZQXM9w6zM0aTiYTQ3J5wCDyproLa2toFIt4IolOMhEC5/KpINH0yG6F1HZQrNuJUgH5SepA6A0e3VnHoL2b3OWvNVubO01SAWjSfZrr904twYowNpGfQj1qx4u1q907U9JSIRlLhwHLL05HT8635tFsprW7hO5Y7vLTYblieM+3QVnX/hS2uJ7WW41K+m+zOGjWRlOMY46ewo5sPO3OtP+B/mK01sc/Y+K5zHC01qmWvTAdrdOnPP41ZtvFkb+TG8LoWuWtxyDg8dfzqaTwTa+XuS/liAu/tHKggf7P8A9eqw8FlZllh1FCq332nBHRfT61nPBZZP7CX3r+ug1OujT0TxBaXk1rGsm2SZ2SMMMElev866C4MrEYweveuM0/wpfWd7Y3CSQTLBfSSEBsEo2Of06V2kyoFQBsc5z+FYvC4fDe7h9n/w35FRnKesjxbxZ4Zgk8TahLMX+eYuAuB1APX8aTS9Ht9PJ+zxEZIySQWNdX40jhh1qQswzJGjDjvyP6Vgpc2f2pY3uIhJkYUnBrrhNJbHBWVRyavoQ32nw30LQXKM6kk+4PqD61RbVL3T7yKy1qUzRkBba6PXaOiv/LNa9xqFpbxNJPLHEqA5JrK19rC8hmhmliZJLYGMhud2Tgiqc7u63CjGS92WqNaESXCbxGEy5ByM9KcLc452cLnAFcT4N8VLZL5Goy5RB8rHOSPT6it7U/GdhBCslmy3QIC4BKkNnocj8a0+sXWpTwtnocj8QZGl14Ww4WGNRjPGSMk/yrAkhaIqGZG3DPysD+dS6peyahqM95MwLzMWPt6D8KhQ4B4+lc0pXdzshGySFZQqbjmkGKYzc8ninthvu8L71JQh9q6/wVrFvZaTNZlkS5lmOwyHCKu0ZYn2x071xzFs/wCFSQffAyQfbtTTsJpM+kvg+bGG21CK0uluX3RvNKTkuxz8xPvRXO/s6fNBrUbtwrwgHseH/wA/jRSTGej+IW1SLTLJtPtYrqTADqxxgbeo5Hpj8RWELjxA3nxtpcMbKkmyTaDlgPl4z35rpPE8Msmm2sseqR2CxoSzFsBvl9eOnpXLJp+pYEEetQOZHZp5Ul/2EAyuec7T+dNAy5Be+IBx/ZaMpb7wT5gA/Gcsf4Rn8ak+268oLto8TLhdwCcHqTjnOenrVbRbXUDJ+/1+MIhdWhWXcMfwsW7cMvy/Q9aWLQ763jH2XXIoxEAoKysVVtrDkZxkls8+gpMaJI77WJrSG6h0uNxIr7o/KIKsGGM5Pp/j2pYbrWrfVDD/AGTHLbedgSHA8tMdBjqOvNTPbah9j8tfEKpdGXcHaQMuzGNuOO9UDpN+l6LqLWYiElLAmQ9MnIPboeaEDLbapq3loY9FiSXewIZeigrtIwfQn/vmle816aFtuixW7nO1iNx4I49OnP596p3Fnq0+2VdXtlljeTZJnO1H24H4bT+dLYw662oeSutKYYcec3mA/MecAY6cj9R3oYkzRj1DWmcr/wAI9Go+XJK5yD97H41p2P2j7DE1xbLBKwBdRjJO0cnAHPb8KzLq31YyIy6/HGksxRR27naOODt/l71sWSTx2scd1crcTAYZwO9MHsYmsSakuoMlvpcN1AYwdzRk/wB4kZ+oXA96z/tuseUjjw9HGpU7o/K3NuDLgE4xgjJ/+uK6xpESRVeRVLHCgnrx/wDWrH1fT7S6vF8uYCfIklVpmAZNpXgDjqR+VMkxRqd+1xc20fh2CSWDGY9mNwPGRkdOR+FSLe6z9oUyaKvlbuU+znlcHjOO2ExTobXVY7KWGTXYTEIjBCQ2CsgOOWxnPalt21S5k8qz12B3bduBP3GBbgfLyMFfyNAzPvNbvrCEC90GJgFCqxgwrEZJ428enp+dSwXUmoRRyN4WgKxbpI2AZclRxjC9T9e1X7rTteWKL7PqcQnRJFZ3fcH3PkcY7D8qqRWXiiO4lWHUIlRsP5hYMpPRlxjg8A56CgCZtQvYm2L4XhC5HzCI4+9j+76Et+nWmWWtXIVmtvDAwd0ZMcZAGCQVPy+oH51J5OsR/aA2sWwuWw27eBhFV8nbtwPvJn6GrK2/iE2smdTtyzFDCy4+73ydvXFAFSO+uvNk3+FwcMNv7rHGAOPl5x7+tdZG6yQrJtYBwCAwwR9R2rmlg8TLKvmahaCMEDcTyfm/3R24/KumRG2KJGDP3OMZ/DtQB5BpNw+qeMtWjumdooJ2SOPsME0rC10fVLS6OY0jlYn5OpxT/DUhsf8AhJdSnt1VTeyiNmU7jgnp7ZxXNXmoz30sKzzIyMzMOxBxXPUb1Z2YWl7SrGHc6Hwn4h8i9uI5NxjeTKgDOCTmuk8OXZvvFF/cDhFgRACOnf8AxriPC8TR63HKsaSIr+a2egVRXo/hH/SbCXUmgjhe6lZvkGMqOB/WvOoUo/WHKLPWzKMaUHpq1b8f8kbcL4GPan7w2AcY7nNQ7iDjmkiZiiqWzjgnHevSuzwR8khBAA+nNMDMG+cEDHrQx2gc8fSpAFdRxk49KLgODA4VVftzVvftzlWyOc4qvENhHTrzmrpOVO3bnFJgV0u1GAcgYxyKYbpfOOSeDyMVIqyYJO3sOtCrIvRQeeeaNCdQaZduccYpjyRtGdyqfqKsuH8n/VqfwqqUbeMjIyOwpXQx0C24B3Qgktnim3LRqqYQj5vX3qyoYSfKuRk1U1N5YrZn2j5QWyR0o3A47xlpFv4rj2aTqkMV7bnY2xw3B7H05HWvJNZ8FeJ9OuTaf2elwWOfOiw7Njv/AHq6f4JXNxL4wvXkdm/cyFwTn/louOK9F1+cjU7OTKr85H3avmadhWR89ana63DIYb+K6Vd3IdSKoSXEwUJJyqjChl+79K+tnigmgCzJDIpUcOoP865Xxr4S8N3Wh3k8ml2kcscZZXiGxgRz2pqd9AsfO2kRxyahF5qKybslSeCK6SHwxqevRapc6LARBDLGvkr8qzcHkdsj+tRx6PYxXgZPMZQ33CcivZvhnGI9AZkRXRp9oRSBsHc1UpOKEo3PnK8s7iyuWgvLeW3lQ4KSKVYfgajB4xzX038RdG07VPDN81zZxyTQwO8L4G9WCkjB+tfMzxSLnMbDB5yOlEZXQ7ETKOKegUD5jkVoQaPqE9t9phtXeIY+cY71qWXg3W7w4WCKNOuXkH9KTnFbsai+xzDFQcg09GOc8Z+lWdTspNP1CexmxvhfaxHQ1AnB+7Vbkntn7NJVodcLLn5of5PRUn7MrYt9d+XjfD/J6KEDPRfFE2jLplh/bJkEZG2MrnGSuCDj2P6GsR4vDF0snN1IYVmkcAbWbADMCe56Yrotee8t9Nt47SwS7PlktvXO0hOMDB5PSsQ32qQ2t1JF4fj8+Rn2L5ONoKJwePm5LfXbj0oQyrezeGvMYKt07bHfCnblhtXAGMc7MZ6fKamP9g2TtbTx3McLMJpHY7lRgAw7cjEuMmn+bdNqEdv/AGNH5SOFlma1BEoyuT044B/T0qRNSuGjL3PhtHlWLdkQ8kjbtXp/L0oAoXkPh2KW3kEN55EkJkMpONigMAMEZzgH8geahtbHQJpPIklv3nAkL/uimflORtxjO1T+VWDrjXJRF8MQy/K6xrsOcI2GUDb2zk9ucdal/tLUoZXkj8KRidScOqk5PAyCF77s/TNMCnZv4W/s66gN48sN02fuEEBB0GO/Ge1SG28LwyCKSe63oqsFALbhtU88c8KDz6mni7uG+/4Uich9oJiKgA9x8vTjHr07VsaLY21yJL+bSo7a7kYeYsqk4xwCM8dPSgRlofDosTC7XcULymX5lydwQg8AHsSc+1bWh/2clpImlvJJEJjuZxyW47nr2qz/AGbYsMfYbQdseSPTH8qhsLC306NobSNYo2YvtGTyep60IGzJ1230SbV86ncXEcuxR8mcc5APA4xnrVBrPw3n7Ta6hJCsB8xiyElQSQpGR03HvnitHXJ8X7QjQftpeMAz7eBweCcZHQVUs5Ra6aEg8PEglY2Rlb5ht3HqpOARjH0piRWvV0CeUTGa7mYPvVkUEfNIpJxj1kH4dKV7Pw5bqYZNRuckCVW8snaDggg7fcfnVkXaPbiY+G/KEciqytES2NpOVAX1VQPwqle6tasI0k8OyKZh5cYB2yYUL044xkAf7tAEv9m+GraSBmvrgMVDq7KdpDZAJ4wOn6VVjsfC7J5cWpXLCQKgEadQWwD93Gc9/TPbNacVzG0LfafDzloYzsXaThVbCL09Dn0qBLi2leGOPw6Yt0ka7njJAXft9OCBk+gFAEK6X4dlM5h1ScbU81ysWNgyOQdvHTAHpULWuhm0SNr55pFkIAijxkOwxjI6DHXOOvrUl1fSRytDbeHlS2YKtwjREtIo3MAOAOMY9iatxtZlkX/hGzGoDsjAgkFBux04yenbmgCv9h8OQXnlS6pc5hO4yOcqHR84zj73H4/UV2lm0b2sTwvuiKgo2Scj1yea45dQ02a4jWbw5IJp35Vh8zHJ6ZHJxz+NdiqqttGqq0ahRhDjK+1AHgV9rtzt1Gxa9j2zXrhImzlR5nQHt61y+u3LW8ixj5ZQ7EsD6cVc1JFOo3TMFJ+0uykDkfOa57VY5F1GXzGO7IJzzyef61mrXaLUmrNHqfw/tPM0FZrq4laW4yWAI+72HT/Oa9UtYY4LGGBVAWNAuAK8h+GepRtdJYzSKp2Dyt/AJGOP0r11JPMQMrdByPT61jFJSbsXUqTnbmdyQxjOeCMVHbz21zD9ojcFOfmBwOKyrfWGbQWu5EV5mlMKIpxls4Fc3Y6m9rpq201wQu0llCBh05OfqOlaOXQnpc7Frq3PMYlfA4KqSPwqMasqgj7Bef8AfFcFf+KvFCwCbTWsBbsBsaYDdj6DgfnWHqPib4iRfvJLkKD0EUKEH9Oala9RtNbo9fg1SORvnt7mPB7xmte3kSVC8UoZWXhhXgOn/FfxJYv5eoQWt2oPzBo/Lf8AMf4V6n4C8TWGvW8l3D/ozXLkrBIw3FgBvx6880NNC0Z1qqmMGTpUiquw5cfUimII2ydvJ/Cguiou5eCP71SIV1HO2UDPamKi7h+8U4bNJ5sLEhVPOB1qPdGrZHUE8etAEyqN2fOUnk9elVblfOTy2myGwpGfWpY3UMvylcg9Ka6wqFJBYB15oA5XwR4Gi8NXl1d/bVnklURqyptIXJPPPXp+VT64WGqWSbpCd5wSAa09b1MQxTwWkE01yFyAiFgvpuxWBdXCXWoWDqRuDbXDKQVb3FXZ2uK+p2cfmNGMbugx8oqnrUH2nT7m3MbnzY2XGwelYvj/AFUafY2FvLf/AGC2urgJcXCZDpGFJOMevArjJfFnw9WRrcR61lCeRK2Djv8AfoVyjlLyF7a8eCVQjo5DDpgjrXpvwsDf2JON64+0cflXltxJDPrE32eUy2xIkhZ/vFWzjPvXrXw3e1tvCT3lxIsccckjSMTgKAOSaqb0EjR8cr5fhW/bzVBaIjrjOTivHINKS+0uWPIDEEqSe/ar/jPx3qGu3LWNikUGklwMOuZJADnJJ6djgVb0mNRbRyIco8fBwOo6isKj5TalG6ZxfhvUPJ8+zZzht5IzxkLkfrXc+Drk3FttZtropyM4rzC3UKXnXqXbB9fSur8FSzzrqMwYCRlUIoPQjn+lFaCs2OnLoZvj+xZPFV0yun7wI/Lc8qK597eUcfL0/vda7j4jwW06WNwsISZo23Z4JGBXFm1UHIHOOzVpSleCMpxtJnsX7N6TQ22t54Jki/HhqKm/Zwt0W11ogH/Wxd8/wtRWqZDPV0lSS0hDfKSi/wAqxPEumvdNbSW2pLaShiilmJDtwyjA9159iRTvE8GlTWVl/aNxJb7F8xDGSDgAZzgdM7fxxXOT2XhvzAFvbncHUKAhLIyY4+77jPr3700DNa0s9a8ySBNaQJARHhcbgcqecqf4T+dI+n67IGt21i3aFJV+TOG25yMkL14/HPasx49EvJ/7QbUp55EdGkMa43E7UGQB06fTOarz2OireWsg1SUWsiuW3rkFhtOB3yQ4xx0piubd3FrkN41ydUtog8nlp6FCeF+7970P86jePXUMkl/qkP2VInDkHaCWVgCfl7Ej8s1nxWfhyO5WT+07lwrBiCpYDDDj7vHK8Y7ZFRvp2ixXd7FcalME2xqu5RlhgNuBAwRhhx2xk0Bc0EtfEzRoBqULquDH0yBtOMnbyelSQ3HiQteK9xGEQDypiylSBnJ6demeOx6VRjsfD/kzNDqUzjfEjSquSh7DpwD1P0zRPpfh/wAtZG1V4fNZmVhHjgHBXpxz+dAF+3/4SQSyeZfW7s0REYVgAeVy2NvUjcO+MjrWjoNve28MrahIst1LKWZ1bIxxgAY4rlhZeH/Lf/idsGUkMrJ0J4z065/UV0Pg+FIbLy47tLz98xaVVK84Awc9frQJkd9Jr9xq9zBps0SQxomQ+OSc5xwSDx34pdPbW0mkjvruKd5IThA4XyzubDAAZPBUZzVbX7XTJ9UuHuNTaymeJVYJ1A7du/P41WsV0WPUre5i1zfLHvG1/wCPd1Jz3GOtMRamg8UqiLbXduUWBFIkOW8wKAeccjIJ/Gix/wCEguJQ8t7av+5dl8tlO0sGCsOOgO39ayorfSXc/wDE8uMoCd7LwQdxxn05PHtVxodHIt4F1iVHt4vs++IBcZD8Z9+eB6CgZckuPE4t9sZhncTKj+VtZkXDbs9OfufjntRbHxJbyQR3N1aeURtIONzNtGB787h+ANV7CHT4tXF8mtxtBHjPz9XI2gZ7jAP4iqktjpTh1m1lxwgWR8fNnO0qfXIJPvQBosvjDamJ7Td1JUD046+/X8MU2ePxZKhV7qBNpwREQrY28E++eccVWnt9JSFpP7clnYg5KyEspZl5xnt0+hq1c/2VcXi3X/CQJmMowUSAgldvPB77cfiaAIJZfE6M8q/ZZ5UG4RjazcjGQOq8g9PeuitZLz7DAboYnZF8wFQMNjngVzM9lpTymeHxAlv5m9gY2AOGZyRnPIyx/KurtxstYFhm85BGoWTOdwx196APlzVbiWa7v1aXLJdSIuT0G84/nWTNO01w7y8ux5rY1mK3F3eyW8hlm+1ykoF427jnPvWAjc5x3pW1A17WdlwRwQQQd3Suv0jx5qVrB5Nx/pCgFUcth19Oe/41wccm1gF4HGaV5dzhV9+1Q4plXOp07xZq1vpw85/OAnLLGgIKkfxnIxjmrmi6t9se7jihkdlspXAkPfHAx+NcUs00zrBC0gjYgLGTxn1NdZ4YijtTfRq37z7I+58dScDApSSGjPgkuZrjyryYwkcrGoGCPY1oLfPaSQpG80sUsmyWOR85yDyPQ+9akXhyOP8As+41eYwGSYKkQYBjkfxE9M+grXfR9Nk12O1bRSII4yyytGxV29N2eTjPFTZMpyOQ8RaStzscSlt/MMjjnH90keneq939s0nw/pDxO9vdQXkzoyHBU4XBBrsrjTLW9sdukMAPMYqjMcB14ZeeRn+grD1e1+1eG4I5EYTLNLs3DBUgDINKMnsweup658N/Fb+JPDcdy6oLqE+Xcqo/jA+99D1qzrni7RdJuBbX12I5sDcuwnGeR+leT/AW+kj8S3djvKx3FsXwT/EhGD+RNdl8R/AE3ia/t7+wvIIZ44/LlEoJDDOQQR3GTQ0k9STR/wCFk+Fo3I+3M3GciEnNRzfE7wrt/wCPuX3xAeK42P4NakCGl1uyXIx8sTHn9KsL8GpG5k8QRjP923/+yo93uB0qfFXwogOZLg8Y4gPWmj4peHLiJzHHeMsZV3xF0UHJ7+1cD48+G8Ph3QTqKaw1wwdV2NEFBznpzXH6JdSw/utqOmwtzTSVrh1O/wDEfxQs5Lyc6X9sijkZWLAbWbCgY61n2fxHtTcpJfR3crKykNgbiBn39688vJxNfyTNEqB5CSq8YHtXV2Ok6TYWL6neQz3EY3YVc4fA6cDjnuatpWEaPj/xhaeI7uGa1kmWKOJ1SKbACkgAN35zn8MVwk5mimUzIQ7R/wAS/eB4z/8AXrYM3h/NqLi0nhk/etOUG4AH/VKBx07nvVnWJrg2sM81nGlvz5Ei/K2OPlwOwpq2wyPSJ/8AT5UVXZQoVd38O3sPaup1/WJLXwJZaLG4D6hM80uOMRKQMfiw/Sud1T7FZzi5t72G486BSDChG0nqMHvxWc0l3NdobsllCogYoRtGenI9/wBalNSVw2djqLHwzJNpbajI37xhuUBhiPGMKR1zjB+hpba/kt/B92zgIdjbTzwx4yPQ11niPU2TQhNDdGdIoMebGgjDfwgFevf/AMdrgrGWTUvC1xZbir4ZkOOGwc4PvXNW1t2ujaHU59dy6f0/hB/rXW/D+4jaznK2+ZEk5yexHrXMFlFofTYo6e1afgW5mgmaELHJDM2G7MpHerxF/Ztomk/eH+Lb9rrUHQL8kIMY+uefw4rGfgn5eOB0rR1yH7PqF1D/AHW4BPbPFUdjZIORkjvWkLcqsTK7bueyfs6MfsGs7UP+uj56djRTv2dxJ9g1jZniaPOR7GitFsQztfGU0lvY6attYw3Rx8++IvhcKCBjpnJ/Kufn1C286OWDw78ynLN5RBKgHjOODwPrXT+IDrH2G1fTZ7eLaMzecOCuAevrx+vtWDZQ+IP7SXdfJIkb/vF8wEbSV4I9cBj+NUhPcrXOoW8Imt4fD+3zN21ghKttYgFsD1GfypkWrQ5hil8Oq20sSRCQq9T8vHcqv+eKnibxHDKxivbSVH27mZ1bjgBlxjrzx/Wrk6eJI5ZzFLE6BiYw4XDAsePbAx+RpiKFlqFkN2fDpiibd90dSg3cjHvwfemTaja3AUpoJDOy7WkTIA4BB444AH4Ve0+41lL1/t724SQeUnlsv7t+SCR1PHbNOSHxdJGJDJab/LZdkbYU5xg/Uc8+3vQBXstY064zDBoYMM86iRsDb977zYHbJ/8A1GoTfWbokraHK3lLs8v+HDEFiFx1yRitO1g8RpLllgjjaNkeOPCgHDYK++dvP+FOi/4TBSkTR2bqAAzuw3NyOT+GaQGZ9s0t5Ni6CyyMSoYgAYG0g7vQ4GD3IrZ8NXBuNKRvsv2dgxDp23EBiR/31UXmeJ2keT/RoYBI6oJEAZvnwAMnuvI9TWlZ/bzEjXzQ+cQNwjztB/GmI5/xC9mNRb7VpkVwEeFCxB3YYNznsBtFVYL7R1YTx6BP5ijkryQpBJ+o5JI+lbmpf8JB/aH+gG1NpsByw+cHuPfp+vtVWJfFa3KzSrblTHICgIChsAoevPPX0FAGdPPo8YhZtBYQXCbgvIZWJK/NzwPlOfTmmC40Z4ZzBoEscsSiX97kKTkAYOeuGz+NW5LzxXFMsRht3Z/uHaNo4JO7DfKMgDPvT2fxX5KTMlnuyDsBAVgVOTndzg4wO9AzPW+8PyqIY9FkYLhyobATBJz17Fj0+tSLNpc1r5MukQkNa/aCMkqCqsQB69WqyLrxMNxFvZNjdhsgDduIC/e9P14qe7/4SZLkTKkZj2DKZVVJITjls5zuoAoefoMIEy6PJslMmWBwdylenPfIOfamTXXhuGS4todGkLxqwYKdgPQsDzx2P61fhvfEyxqrWsJmlkbaMAoqBQfvA4zuBHPr7VJbf8JAondNNtUlZg25Qvz89/m64J/H1oAy7l/D9pez28+ikwRHblHLHIzg4zwOSR+ddhbyRmyhaJGSNkUqp6gelYUtx4rxl9PtI1YdQ4JXnB5LenT8q3tPt7ldOt/tUg+0eUvmg/3sDPTjrQI+SdXLHV705x/pEnf/AGjVePAOan1fP9rXnI/4+JP/AEI1WTKn5iKTGidSCPx9aQkKG6ZIxnNLBG0i8YxnFQvgMQGHpzSGaGiPHDeeZKwVdp5PrXWeFtRS31C4uIwDGISAzIcBtwOT7YFcPA5ifdkZ2nH17V1nhLWIbTRb+3Me+Vowo3AHjHPX3rOq2l7quXBJ6NnbX1xDf2YGoWdrJMoOGYHMQPUgn1qK21OztxavaX0lyiP8kW45jPTIbOCOfU1iQandXlnYyCRvJ+0ndGemCG5/AZ/OrZURXEaiNFUyvGQB/slhWE2k7MqKOp1Oc/aITcWswwSrFCvzNjuOufpWH4paO4tVulSW3IkLFZIypZsAH8eKpNHe+Vb/AGe7kjkSUwuD8ylS3HH40+e5TUPDM/2iR1nt5iwjzu3E4B5+uaycmmmu+ppGCd9A+C9mh8e38wJ8uC3c/TcRj+teytJEmTycke1eAaJr17oP2ubTJIkkumG93jDEY6AfnUV5458XTE7tWbGP+Wcarj9K6mnJmDVj6ILwMwYNnsB71BLc2cI3SShQAerYr5iv/E3iCclZtYvzjt5rD+VZUl1cTOTNcSyH/bcn+dHsn3Fc9c+OWt2lxBZabYzLcNkySbDuA4wAT+deZaa22cgjBEZGD61nqzIAUbb9KsWTSNOW3ZO3mrtZWBPUqO375s4PNeleFb14fDguGD8MTtXv82MV5q2NxJxnJrvvDFwi6GrNJsQk/MDyOaVR7DidbpzaHqQH2+xsbh85PmRANz+tbMug+DLm1ihurO3WNR+6XzSBk9cYPtWXodvpt0sZf7LLwfnOMnsen1rqrfw/prRhTbqBwc7znOMfyrFKN/if4BJy6IrQ/D7wayhv7LVsHABncgfrUHxKsdNtvCF7IsMW/wAsAM3LA7gBya6Gz0WxhaNow5aOTcuZTjNc58XY4rfwNeGUnawQHDcnLir926sxJy6o86W8j1bR2tjqEcU8pClJOGBHTB6bfb3qzotjHY6LcNqliF+RgxQ4IXBz361wltPp/mp50soTPPHIFei/boI/DqXAuor2Py/LVs5JJGBuFRVT0R0UmtTgJNrBlUcHgAntXV+CNIt5LeK6hmZg5zjjKt0IP5VhNZspEjJgM3ykVf8ABmrTabqD6btYwyuWyqEsh9eO1VVTlBpE03aWonjuKOHxBJ5fKsind6kHB/lWIW/efd/i5ro/GkKtq6NC6lREoXPXqeaw/IZGDYyS2OKdP4UTNe8z2j9m8htN1g8D99GD+Ropv7O3y6Xq/J5nj5A/2TRWsdiHudV4yTT5LaxF9dvaqY32yL937o6/iQR7iuYXT9HjuT/xPpSzE7sHvjq3PP3SOevNdzrdna3UMCXVukqovAb6Dj36D8q5HWrex06WLy9JSVT95t7bkJYAHr05OatbEN6j/sGh7IQmvRIY4Y48jHKr8wzzSmx0eOCezPiAo0gQkh8FcZORk9waoWVzok9xDa/2TMpkbgg/LnoT146fWpV1Dw/McS6NPn5cfN228dG6gEYoAjn03SJZNg11Xdv4wMnIAGcjpzz9TV2PT/txnnstbd2OVIQ5VTxgZB46fqarS3+jFo5Y9FcAbWYmX5gCGckDPUEA/U1Zh1rRdMtomgs54I5d+Ez8owx9TgZOeaYFq38O3JcmbVJwu0Y2Mx5P3gcnoD0q0vh0rDOtvqkyyTxhHlOS/Dls9fQ4/Coj4liOlz3Nvbs0kO0+S5AZgTg4xnn/AOt61BbeJJLq0vJobMq1ujy5d8LtDMBnuGIUnGKVguyf+wbpbmORtQnkVJllKNkqWD7s9eD0H0q/pVncWdo0U909w3mM4Z+CM9uvSsg+LoExHPHMJASrBVyCwGeM8mtqxvBe2yTKrqjjI3LtNMRj6rbQjVZLv+2BbuuxngV+Ttxjv6cdP4jWdoVqZJ0Nxrxmnt2ExXcxQgbgSATz0OfTFT6/d6LDqbtfWM8k6x7GljU/dK9OD/tY+v0qKLV9Ct52b7HerKAxA6gghs/xcdW/OgB9rardBYV8RIqRgoZS5V3L/MOCegB45P0qcWNqlrFpsuuW7CCchFf7ykIUKjJ7FgfrVaKTQ/7Rihl064EvyGPc+duQoGfm9wO9EWpaPdzyR3FncpLcyADY24HO188H5SDjp6UDCTTVYwWlvrsRfLylVBYP828k/N2yDmpodOM1pLG/iJZgVV8u2QoDA5+92wRnjqaztN1TRbYo7afPFKQykJLnbHsHJOeeMfj9Kmhm8PxyPaQ290qTAwmQsduN24/Nnjk5z7/WgC5ZaX9muJLOXxIuDG8nlY2AiXIBHOCM5pJLF44fJXxR5bkq6yK52qBng5bvuX8hVuHSbS5hg+1WpjdIUjCrMW2Bc7cHuRk8+9Sr4c0oYxHJwB/y1Pbbj/0EflQFzNutLkl3xSeJTtxhQ0hOG3BgxG7BIAxjp0NdVavNHaxFpY5AEHzA5B9x/wDrNYq+HdIQbVtzgZ/jPcYP+fetKFVgt44IlIjjUKATngdKBXPmvU7S2/tG5kWAbjM7ZDEc7j2rJ1CZJl5t3Ug/K5GK2dQm/wBPnA/vt2/2jVaSQtgfLjceNvFY311NOhglcEcUEKF4FXZbcMuY8Lxz6VRbj8PatE7klzT7O1mjEk99HAckbSCTXZR6LptvpCy2chklmsXeVt2ckdDjt9K4Ac8V0Om6vOy3W5URUszGqqOPTJ/Os5xk5RaehpBxUXfc3vA8aT6FM7Jkxl3zn0U/410upRsssMm35TJ5hPsYm/wrm/h1Mq6RfwsB8yMM49eP61varqEa6NH03/YWPToQhX+b1y1P4hcfhuX7VALltwwvnpnPclsD+VYrT29pPehbKWcyIJWQdCSob8MnNNudSY6u0KNwt3bZyegwzf0qnqytNo8ksE0sbiC2MhjHO05zj8hVUo/iEnoUPFPiK1nUKui2tnhSoTgyEHucdK5pGuHUbIkKkcYNNuJrZbkrBblQW5af5mH9K3ngvFuUk0mzt7iJFGHCqZD68dvwrZRhRioojWbuO0TwpNqcEVxdXZhWQnaixbySDjrkAVu6J4J8JajC0kOtzvKv3496qR+nT6Vc0XUL/aFvLWSI7TGG8ortU9RkcCr3h/QbfTJZZbJztkOfLkwyjPb1rzquOcb8zt2t1+Z0LDX2Kx8P+C9PBFxarIwPBe6LZ+oGKja18ORgtaaPZSjB5jlP8jXVR6bZS5e7sdrE87H3Kfw6ipIdD8NNJvS1jaQdmYjn6Vy1cxw29p/f/wAGwKlUj2PNJ9I0m7n2jSjAHOA0Mpzn9RXReH/Cd5a26wnm1Q58yX5AAeec+ld4tjbw8wqkK8f6uEZx9TWR4ihkvbR9OgguJYZjtldt2WX0B7CsIZlOvNQpOy7vX8xuMUrtalfT9H0p28vyQR/ejOAcEHIx9BWxD4ctERDHdagu3GwebkKT3Fec6zZ6l4VhSS3vrtFlYiGJmBK47n/ZIqGz8d+KIUw08Mygfxwjt9K9qm+eKlGV0Yy3PYY9IzHl9QvXbJIZn5BrmfihY2cfg+WORpHLGNQXfn72a42T4keKAm2P7Gnv5Bzn86xPEuvap4hsbZL+4k+0QO33RhGHqR0z71tGLuRcwDpkIcMjF15JVu/5U6ayj2/uvMiIxgA56+tMEl1boT8rDbTV1Nww3JjkdRWnvC0BDqEJ+VjIoJ96jW8uYrlJod9vJjG5cjNWRcCYgqo6seDTgRtIyo+Tp607+Qrl+fUrq4CSX8iyzYVQ3GCv4cVBFNFuUCNgSx+6xx+VQMr8fKAN39KSAyA8L61Nh3Pc/wBnQLJpuqbeoljz/wB8mil/Zrd/7H1Z9mf30Y/8dNFXFaEt6nXeL/7SX7H/AGeoZd4aQggHAK8cnoRurDtrjXWv4/tUMCROR5uXB24H8IB7/wA62fGcYc2obVHsQEfvhW4ABJz2JH51zd1plnE0sn9rIk0uyRHZ8sqhNuQSc8nBzmrWxL3FjuPEcKRxtZxuAFXezLuY4Of4vpUqyeJJLco9tHE2AQ6AE54yPvdufr7VQNqkzbZvE0ZZcsDvwEIY853cY3gda0tVP2iONv7ZNu9ujSzPbZKtGGA556jj8zTEJHc+JpkVTaRRqzpkxkFtuQW6tjHUe3vVrUI9YuF1GJbWJ4GUG1JKkgjIxjoSSA3PrVWHThGgWLX4kXJZcSdmYHAO7gHB6etT2saLY3MFvriD7Q2+Jt+CuSXJXJ5yrDpQhlaOTxHH5cY0+MiNAMtsG87TxweBu20+aTXmS6LQLEwtiIhHtwZMjB5PXr144qEWt4IRcy+IjGru5RY337gWIVh64yMjp/On3WmTPDIP+EgtVjZW8wM+dwK7OSW6ZoEIZ/EUO5I7K2utp4c4XeMfXr2rftWuGiQ3Cxh/9gkiuZSznLlIvEMcQRmyinH8RY9T6Hr7V0GhwyxWQ+0X32os5dZB02noBQBckjB+YYyfXvWBOdZjvbt4bVJ4fMVYUYAfLsyT/wB9cde5OOKl120muL35dait0yvlR943VT83Xjgk1WW0upvM2eJ42UFlkHTAPQ9ePut7elAI0GfUo9Na4+xwG783CR7T8qbsZPPXHNVGvNcMQYaPBv2knjjOTjv7L+ftVm5tpHlsZI9bt4xbr5bgMDvJBDE5PXgEZ9DVOLRdRSSb7LrUSCeUytgknbubIHOMYOM+30oAtQ/2i1tfvJYwrNECtuIxnzDzgjPrx+dR3LatKWWLTURY5iVCxj94oD4Bz0zhP++qibT71kigk8RW8is6FU3cEIATyOeoz796nn0+aXVr2Wz1uOCdnXCb+ApQDBHc5XP5jvQMbNea6sTyR6ZHuAG1CrZY/Nz146DjtupF1LWvOjj/ALNKA7S77SR/rACAM/3cmpF07Vt+f+EjidPM3AZGdnPBP5H86oXGltHexLc65G93KsKx5ct86tljwOM4wM0CJ2v9bVMDTMkKOTnqWA6D2J4/2fetmF3ms4ZXj8uR0BdD1U45FYV1puquIba41yEvIw2AMRkqwbIOOuAfzrfggnjtY1mkR5VQB2HdgOTQB80X4H2245H+tOeefvGoGCnHPc96lvxm/nz1809uvJqLjAPU89qxLE27VPHG3ms++t9rGRR8px+FaL4ZeP7opCv8JAZSeeKadgMq1jD3CKeh61f0aLzpLy3/AL1tJ+Y5/pUP2VopFmj5A5IHUVq+FYQ19tBBZ4ZhkH1Rqu4rGto0LaQZt00Zjmto5QQegYgkH6VBHqUN5pT+dJtDR+RGP9rcWI/ILWQ0rjd5bgEjYd3IIzmiSRWSJQqkR5weOvc/59KwcE5NmilpY24po2ur+8Vw/wDpG4gH+6jDH6ircd0sianZLkCDT4QB1yVYZ/LdXJNcmFGWKXaSclAfvHvXRaQs0Vhe6lcK8aTxGKPeMGR2I4HrjGaajZ3Bu6sM8P6db2k7XDvDO5UiOUruCH1I65qnf6RrcV5LcW/mTljlZIGA4/3RioElmRsxyNGcHkcGtG21nUoQP34bkD5kGa15otWZNn0NnRbrXZNOhaOSWKePKzRyjaT6EZrpLHUdR2D7UUU5HVk/wrkovE+oJ8rLCw55wRjFWIvFlwvMlvA/8X+eKylhsNL4oL7h89Xud3BqBYKZLlAM8kFf8Kne4t5IOIrm6bA43EKP5Vwn/CbXUZxHZQD8cfyFRTeN9UYMFFome5UuRj/eOKUcLhYu8YL7hc1R9TtpGui3yyC3QnASE5P51leJ9f8A7Otmhhlk+0HIXMnI9zXDX3ifWrjOb+QHbn5cL/KsuS4kkY+YwdiRlj1/OnKlQevIvuQlzLdly4u5bqTzbid5n3H5ncscfjUTkH7rhDt6/jUaQExhsrtycHIpo2BfX5eo+tSklojS5YRNi5kbfyPmzQrBl3AZHPIOaryOu/b91dw7Uwjo20bcHnoaoQ9wioWLZyvrVeVY5HO4Kw3dMY7UrgsCI2DAgcH1pq/3G3DDEkEU0JlWW3THyErwTUQSdc7WyMVbMg243Z+U8VGZF7NnoDVXZNiKK4eP7yg85/GnrdHnP86li2yMcds9ajeFQWVlOQPToaegHvP7L0wl0fWFXHyzx/j8popv7LKrb6ZrBzw08f8A6CaKaYmmdl45VMWTParPl2VczFNpxv7Dn7n6VyiXWgXkeJLK4EkFsjOhPChPu85xxzz6da7Dxne38DW1vYWqzvKkh5XO0jbyOw4JPPpiudnutcKBBokXTDM6fe5x2Ppz+lWthMrWv/CPiD7UtvdbVdFO3JwW2OucHHUrx61PbXHhti8Vvb3he7XlOdzBmUdz67aTTpddZxHJo6SBHMiZThTv+XIHXavQ1b/tbU5LOWa10JPtCTGNU8v7nH3iT159KAKN9/wjdreJF9luCxmBYksp3AcHB564HOPXtU91HoP9gR31xHdQpNCmdhLGPcgxyeD9xR+A9atXt/qjyEf2NHLlVG9l+Y5UZ/Uke2PeqI1nXLKwVLnSQ43BVdkx1z/Co6DH60ALYz6IbeK2nW5LxAQo5/jj3Eqxx759+e9QLN4VhmePybqNYBsDA8HDFsAZ/wCmfXvxW3DcXz6W1w+lRR3P3hH1IbIxxjPc8j0qibrVguG8P25xnOFJzgnpx3x+tAXMpz4enSaM/bIFPywyKS7Ebc5x24Y10fhuSOfSh5RlaONzGpfGWCgYPHA+lU3utVViy+GoQMjB24I5Gc8Z4J6+xNbmhmSWwLS2S2b72AjUYGPXtQBzuqtoL6q8d753nFlWQoDt4U8Ht91+fw9KYF8Nm5/slUneO5Zt+5z95GJ/q34D3q3q0mowarNLHpK3sCiMIohG5iQc/Njt/WoZb7UvMjkh8NRAq+WxFgv8pIx8vy84Ge2PSgCML4RkS4fyboqsKea2GwFyu38TjOfdvU0RT+E1eGSOW8l2xeXChDMCpOBgY55Oc0977UfKPl+GdoLJvAizvXdk8Y7c++eRXSQ2dnLGtwLOFTnIJgCsDnrgjI5pAjkHj8MOZ5BBffu7ZZI8HaJFVegBHHAB96UQeG5E3L9sMccJkngRCRtPIAbAxyc+9dcdOsTlVtLfpg4iHSmraWi7lW2gAYFWHlj5geoPrQBykMPhWdpGkW7W5CyFowTk7SSW6Y5wMHpwBSKfDMlsPNivLcnduRYy2MljywX2J+grrfsFioG20t1OCOIwOCOR+VRDT7Jcr9ktsHr+7HPX/E/nQBzckHhmPypjcXnmMVdcKSScnHG372c11dtIkkCN5hdXUFWPUjHX8agbT7Paoa1g+UYB8scDOePxqYIscQjRdoUYUDoBRYTZ4+un/Dua4uWm/taF1c7gWzubLZUYB5+XP4ipp9A8BpLCsx1S3hmhWWOWR+HDZ4wBuB+U9R/OvS/7H0uRyX060JHcwr1P4VM+k6ZLGkbafaMqDCgxKQBz/ifzNFkO55eug/DYSR/8TC+ZHOGZWOEG3IJ+WtvQPAvgTXIJJbC7v3MRxIhmAKE546e3au5t9B0PKBtIsWHp5C/4e1X4tL061kLWdjbQsRgtHGF/l9B+VKyHc4N/hT4ZUf67UeB2mH/xNRWPwz8PWN7HdW8t+HQ52+au1vYjbXoDYVthj3GqxzuppCbOBn+Ffh93LLcaggJJwsq4H/jtNh+FXhdGDSi+uef+Wk/H6AV323ON3UdaVUG08AGiwrnNWngrQrUINPtUtGB+8kSM35sDS6j8OdL1KUTahqeqXEi9C0q4UegG3ArpYsb17HNa4RQjF8HipaRUWecN8JvDTAA3moAAYHzr9fSkT4TeHSG/0zUCM55df8K9CYoo5jOPajdHsHyHk0WQ7nnw+Evhwk/8TDUQR/tr/hTJPhN4exhdT1HGMffX/CvQmxjG3qOopiBBj5D+NFguzgf+FU6CPm/tLUCQR3X/AApp+EXh9zu/tLUPxKcZ/CvQ32EALHmlVUVSrKc4osguecn4Q+HwpA1K+zjHVP8ACol+EWhedg6nfE5/2f8ACvSGK43EMM9DU0BjypaPB7H0osguzzY/B3R9w/4mV97cL/hT/wDhTuigcalfkYxyE/wr058Ejb/+uj7oI7fTpSsh3PLZfg9opyBqd9yc9E/wpsfwc0hQA2sX7KBjBVO/4V6WZVAJ2tkU0TqV+63vmjlC55qfg7o+4BdVvu38K/4Ug+Dek7h/xOL/ABk5GxK9MV127trBfTFNaZfL4HP5UcoXPMm+DOjsCBrF8AVx/q0qJPglpO/5tavRzx+6SvU1mUD5lbn0FKbhd3TjHpzTsK55jH8E9LU5XXLwD/rilKPgtpzDZ/bd3t9fJWvUBcLjhDtGPqaekoLYVcKOvtRYLnP/AA+8IW/g20uoLe7luluJFcl0C7cDHaiugE+4kBc49KKaQrlTUNQ07ZHvvrZc9AZAP61mTajpv3RqNof+2y/40UVaWhL3JtLv9KjWWRtQtM8D/XLjn8asfb9NYFv7QtG7/wCuX/GiipKRlXWqaX5n/IStOvTz1/xqez1KxBDfb7Up/wBdl/xoopkk5v8ATSNwv7P6+cv+NINR03/n/tT/ANtV/wAaKKYCHUtPIYG+tfQ/vl/xqSO/sAD/AKba/wDf1c/zoopMSF+26e2WF5bY/wCuo/xqNrq1Eg23Vv17SD/GiikMs/aLQJn7TADnpvH+NKLm2ER/fxfXeKKKTLiiMXETPu86MfRhSGaEdJosf7woooQmI80DMMTw46k7xStJb/8APaI/8CFFFAiIyRH/AJbR9P74pDJH/wA9Y89vmFFFUIfH5ajPmJn/AHhUkboTneg/GiigCSOZUcfOhz71IJ41BxIpYn1ooosCGllZhJuG7pyaqjbvPzIefWiihALMUB4YfnREQRjcPpRRQIdFsWRRuHUd61GK4Ybhn0zRRSZcSIF2ccgAehprGTf2xRRSAVizABSuQKcyNuzuwOMUUUALhkBwytz61GXcsRgUUUACeaXw2Rxx71KDJwuBgmiigY9Tk4YHrTgdpwcZoopARSNJuxGhxnk0HzlXcIgfwoopiIy0xbBiHvxRmYZ/dgnJx9KKKBjN0+7Hl/X6VK3nZwsYoooEPRpFwdgPHJPrUc0s8h2rGFGee1FFIZJEsiKcDvzRRRQI/9k="/>
          <p:cNvSpPr>
            <a:spLocks noChangeAspect="1" noChangeArrowheads="1"/>
          </p:cNvSpPr>
          <p:nvPr/>
        </p:nvSpPr>
        <p:spPr bwMode="auto">
          <a:xfrm>
            <a:off x="5238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6" name="Picture 8" descr="Image result for apprenticeships news article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3608" y="4382152"/>
            <a:ext cx="3249757" cy="1594124"/>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Image result for apprenticeships newspaper articles">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09589" y="2549438"/>
            <a:ext cx="2809875" cy="3743325"/>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descr="Image result for apprenticeships newspaper articles">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577779" y="1622940"/>
            <a:ext cx="3431856" cy="1775098"/>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Image result for apprenticeships newspaper articles">
            <a:hlinkClick r:id="rId8"/>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2168" y="638827"/>
            <a:ext cx="2876550" cy="374332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http://www.classic-tool.com/gallery/featured_articles/apprenticeship_fund/Apprentice-fund-thumb.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24395" y="3382276"/>
            <a:ext cx="4338623" cy="2570634"/>
          </a:xfrm>
          <a:prstGeom prst="rect">
            <a:avLst/>
          </a:prstGeom>
          <a:noFill/>
          <a:extLst>
            <a:ext uri="{909E8E84-426E-40DD-AFC4-6F175D3DCCD1}">
              <a14:hiddenFill xmlns:a14="http://schemas.microsoft.com/office/drawing/2010/main">
                <a:solidFill>
                  <a:srgbClr val="FFFFFF"/>
                </a:solidFill>
              </a14:hiddenFill>
            </a:ext>
          </a:extLst>
        </p:spPr>
      </p:pic>
      <p:pic>
        <p:nvPicPr>
          <p:cNvPr id="2072" name="Picture 24" descr="Image result for apprenticeships newspaper articles">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994557" y="4421101"/>
            <a:ext cx="3149443" cy="2436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6006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6"/>
                                        </p:tgtEl>
                                        <p:attrNameLst>
                                          <p:attrName>style.visibility</p:attrName>
                                        </p:attrNameLst>
                                      </p:cBhvr>
                                      <p:to>
                                        <p:strVal val="visible"/>
                                      </p:to>
                                    </p:set>
                                    <p:anim calcmode="lin" valueType="num">
                                      <p:cBhvr additive="base">
                                        <p:cTn id="7" dur="3000" fill="hold"/>
                                        <p:tgtEl>
                                          <p:spTgt spid="2056"/>
                                        </p:tgtEl>
                                        <p:attrNameLst>
                                          <p:attrName>ppt_x</p:attrName>
                                        </p:attrNameLst>
                                      </p:cBhvr>
                                      <p:tavLst>
                                        <p:tav tm="0">
                                          <p:val>
                                            <p:strVal val="#ppt_x"/>
                                          </p:val>
                                        </p:tav>
                                        <p:tav tm="100000">
                                          <p:val>
                                            <p:strVal val="#ppt_x"/>
                                          </p:val>
                                        </p:tav>
                                      </p:tavLst>
                                    </p:anim>
                                    <p:anim calcmode="lin" valueType="num">
                                      <p:cBhvr additive="base">
                                        <p:cTn id="8" dur="3000" fill="hold"/>
                                        <p:tgtEl>
                                          <p:spTgt spid="2056"/>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2" presetClass="entr" presetSubtype="4" fill="hold" nodeType="afterEffect">
                                  <p:stCondLst>
                                    <p:cond delay="0"/>
                                  </p:stCondLst>
                                  <p:childTnLst>
                                    <p:set>
                                      <p:cBhvr>
                                        <p:cTn id="11" dur="1" fill="hold">
                                          <p:stCondLst>
                                            <p:cond delay="0"/>
                                          </p:stCondLst>
                                        </p:cTn>
                                        <p:tgtEl>
                                          <p:spTgt spid="2066"/>
                                        </p:tgtEl>
                                        <p:attrNameLst>
                                          <p:attrName>style.visibility</p:attrName>
                                        </p:attrNameLst>
                                      </p:cBhvr>
                                      <p:to>
                                        <p:strVal val="visible"/>
                                      </p:to>
                                    </p:set>
                                    <p:anim calcmode="lin" valueType="num">
                                      <p:cBhvr additive="base">
                                        <p:cTn id="12" dur="3000" fill="hold"/>
                                        <p:tgtEl>
                                          <p:spTgt spid="2066"/>
                                        </p:tgtEl>
                                        <p:attrNameLst>
                                          <p:attrName>ppt_x</p:attrName>
                                        </p:attrNameLst>
                                      </p:cBhvr>
                                      <p:tavLst>
                                        <p:tav tm="0">
                                          <p:val>
                                            <p:strVal val="#ppt_x"/>
                                          </p:val>
                                        </p:tav>
                                        <p:tav tm="100000">
                                          <p:val>
                                            <p:strVal val="#ppt_x"/>
                                          </p:val>
                                        </p:tav>
                                      </p:tavLst>
                                    </p:anim>
                                    <p:anim calcmode="lin" valueType="num">
                                      <p:cBhvr additive="base">
                                        <p:cTn id="13" dur="3000" fill="hold"/>
                                        <p:tgtEl>
                                          <p:spTgt spid="2066"/>
                                        </p:tgtEl>
                                        <p:attrNameLst>
                                          <p:attrName>ppt_y</p:attrName>
                                        </p:attrNameLst>
                                      </p:cBhvr>
                                      <p:tavLst>
                                        <p:tav tm="0">
                                          <p:val>
                                            <p:strVal val="1+#ppt_h/2"/>
                                          </p:val>
                                        </p:tav>
                                        <p:tav tm="100000">
                                          <p:val>
                                            <p:strVal val="#ppt_y"/>
                                          </p:val>
                                        </p:tav>
                                      </p:tavLst>
                                    </p:anim>
                                  </p:childTnLst>
                                </p:cTn>
                              </p:par>
                            </p:childTnLst>
                          </p:cTn>
                        </p:par>
                        <p:par>
                          <p:cTn id="14" fill="hold">
                            <p:stCondLst>
                              <p:cond delay="6000"/>
                            </p:stCondLst>
                            <p:childTnLst>
                              <p:par>
                                <p:cTn id="15" presetID="2" presetClass="entr" presetSubtype="4" fill="hold" nodeType="afterEffect">
                                  <p:stCondLst>
                                    <p:cond delay="0"/>
                                  </p:stCondLst>
                                  <p:childTnLst>
                                    <p:set>
                                      <p:cBhvr>
                                        <p:cTn id="16" dur="1" fill="hold">
                                          <p:stCondLst>
                                            <p:cond delay="0"/>
                                          </p:stCondLst>
                                        </p:cTn>
                                        <p:tgtEl>
                                          <p:spTgt spid="2068"/>
                                        </p:tgtEl>
                                        <p:attrNameLst>
                                          <p:attrName>style.visibility</p:attrName>
                                        </p:attrNameLst>
                                      </p:cBhvr>
                                      <p:to>
                                        <p:strVal val="visible"/>
                                      </p:to>
                                    </p:set>
                                    <p:anim calcmode="lin" valueType="num">
                                      <p:cBhvr additive="base">
                                        <p:cTn id="17" dur="3000" fill="hold"/>
                                        <p:tgtEl>
                                          <p:spTgt spid="2068"/>
                                        </p:tgtEl>
                                        <p:attrNameLst>
                                          <p:attrName>ppt_x</p:attrName>
                                        </p:attrNameLst>
                                      </p:cBhvr>
                                      <p:tavLst>
                                        <p:tav tm="0">
                                          <p:val>
                                            <p:strVal val="#ppt_x"/>
                                          </p:val>
                                        </p:tav>
                                        <p:tav tm="100000">
                                          <p:val>
                                            <p:strVal val="#ppt_x"/>
                                          </p:val>
                                        </p:tav>
                                      </p:tavLst>
                                    </p:anim>
                                    <p:anim calcmode="lin" valueType="num">
                                      <p:cBhvr additive="base">
                                        <p:cTn id="18" dur="3000" fill="hold"/>
                                        <p:tgtEl>
                                          <p:spTgt spid="2068"/>
                                        </p:tgtEl>
                                        <p:attrNameLst>
                                          <p:attrName>ppt_y</p:attrName>
                                        </p:attrNameLst>
                                      </p:cBhvr>
                                      <p:tavLst>
                                        <p:tav tm="0">
                                          <p:val>
                                            <p:strVal val="1+#ppt_h/2"/>
                                          </p:val>
                                        </p:tav>
                                        <p:tav tm="100000">
                                          <p:val>
                                            <p:strVal val="#ppt_y"/>
                                          </p:val>
                                        </p:tav>
                                      </p:tavLst>
                                    </p:anim>
                                  </p:childTnLst>
                                </p:cTn>
                              </p:par>
                            </p:childTnLst>
                          </p:cTn>
                        </p:par>
                        <p:par>
                          <p:cTn id="19" fill="hold">
                            <p:stCondLst>
                              <p:cond delay="9000"/>
                            </p:stCondLst>
                            <p:childTnLst>
                              <p:par>
                                <p:cTn id="20" presetID="2" presetClass="entr" presetSubtype="4" fill="hold" nodeType="afterEffect">
                                  <p:stCondLst>
                                    <p:cond delay="0"/>
                                  </p:stCondLst>
                                  <p:childTnLst>
                                    <p:set>
                                      <p:cBhvr>
                                        <p:cTn id="21" dur="1" fill="hold">
                                          <p:stCondLst>
                                            <p:cond delay="0"/>
                                          </p:stCondLst>
                                        </p:cTn>
                                        <p:tgtEl>
                                          <p:spTgt spid="2070"/>
                                        </p:tgtEl>
                                        <p:attrNameLst>
                                          <p:attrName>style.visibility</p:attrName>
                                        </p:attrNameLst>
                                      </p:cBhvr>
                                      <p:to>
                                        <p:strVal val="visible"/>
                                      </p:to>
                                    </p:set>
                                    <p:anim calcmode="lin" valueType="num">
                                      <p:cBhvr additive="base">
                                        <p:cTn id="22" dur="3000" fill="hold"/>
                                        <p:tgtEl>
                                          <p:spTgt spid="2070"/>
                                        </p:tgtEl>
                                        <p:attrNameLst>
                                          <p:attrName>ppt_x</p:attrName>
                                        </p:attrNameLst>
                                      </p:cBhvr>
                                      <p:tavLst>
                                        <p:tav tm="0">
                                          <p:val>
                                            <p:strVal val="#ppt_x"/>
                                          </p:val>
                                        </p:tav>
                                        <p:tav tm="100000">
                                          <p:val>
                                            <p:strVal val="#ppt_x"/>
                                          </p:val>
                                        </p:tav>
                                      </p:tavLst>
                                    </p:anim>
                                    <p:anim calcmode="lin" valueType="num">
                                      <p:cBhvr additive="base">
                                        <p:cTn id="23" dur="3000" fill="hold"/>
                                        <p:tgtEl>
                                          <p:spTgt spid="2070"/>
                                        </p:tgtEl>
                                        <p:attrNameLst>
                                          <p:attrName>ppt_y</p:attrName>
                                        </p:attrNameLst>
                                      </p:cBhvr>
                                      <p:tavLst>
                                        <p:tav tm="0">
                                          <p:val>
                                            <p:strVal val="1+#ppt_h/2"/>
                                          </p:val>
                                        </p:tav>
                                        <p:tav tm="100000">
                                          <p:val>
                                            <p:strVal val="#ppt_y"/>
                                          </p:val>
                                        </p:tav>
                                      </p:tavLst>
                                    </p:anim>
                                  </p:childTnLst>
                                </p:cTn>
                              </p:par>
                            </p:childTnLst>
                          </p:cTn>
                        </p:par>
                        <p:par>
                          <p:cTn id="24" fill="hold">
                            <p:stCondLst>
                              <p:cond delay="12000"/>
                            </p:stCondLst>
                            <p:childTnLst>
                              <p:par>
                                <p:cTn id="25" presetID="2" presetClass="entr" presetSubtype="4" fill="hold" nodeType="afterEffect">
                                  <p:stCondLst>
                                    <p:cond delay="0"/>
                                  </p:stCondLst>
                                  <p:childTnLst>
                                    <p:set>
                                      <p:cBhvr>
                                        <p:cTn id="26" dur="1" fill="hold">
                                          <p:stCondLst>
                                            <p:cond delay="0"/>
                                          </p:stCondLst>
                                        </p:cTn>
                                        <p:tgtEl>
                                          <p:spTgt spid="2064"/>
                                        </p:tgtEl>
                                        <p:attrNameLst>
                                          <p:attrName>style.visibility</p:attrName>
                                        </p:attrNameLst>
                                      </p:cBhvr>
                                      <p:to>
                                        <p:strVal val="visible"/>
                                      </p:to>
                                    </p:set>
                                    <p:anim calcmode="lin" valueType="num">
                                      <p:cBhvr additive="base">
                                        <p:cTn id="27" dur="3000" fill="hold"/>
                                        <p:tgtEl>
                                          <p:spTgt spid="2064"/>
                                        </p:tgtEl>
                                        <p:attrNameLst>
                                          <p:attrName>ppt_x</p:attrName>
                                        </p:attrNameLst>
                                      </p:cBhvr>
                                      <p:tavLst>
                                        <p:tav tm="0">
                                          <p:val>
                                            <p:strVal val="#ppt_x"/>
                                          </p:val>
                                        </p:tav>
                                        <p:tav tm="100000">
                                          <p:val>
                                            <p:strVal val="#ppt_x"/>
                                          </p:val>
                                        </p:tav>
                                      </p:tavLst>
                                    </p:anim>
                                    <p:anim calcmode="lin" valueType="num">
                                      <p:cBhvr additive="base">
                                        <p:cTn id="28" dur="3000" fill="hold"/>
                                        <p:tgtEl>
                                          <p:spTgt spid="2064"/>
                                        </p:tgtEl>
                                        <p:attrNameLst>
                                          <p:attrName>ppt_y</p:attrName>
                                        </p:attrNameLst>
                                      </p:cBhvr>
                                      <p:tavLst>
                                        <p:tav tm="0">
                                          <p:val>
                                            <p:strVal val="1+#ppt_h/2"/>
                                          </p:val>
                                        </p:tav>
                                        <p:tav tm="100000">
                                          <p:val>
                                            <p:strVal val="#ppt_y"/>
                                          </p:val>
                                        </p:tav>
                                      </p:tavLst>
                                    </p:anim>
                                  </p:childTnLst>
                                </p:cTn>
                              </p:par>
                            </p:childTnLst>
                          </p:cTn>
                        </p:par>
                        <p:par>
                          <p:cTn id="29" fill="hold">
                            <p:stCondLst>
                              <p:cond delay="15000"/>
                            </p:stCondLst>
                            <p:childTnLst>
                              <p:par>
                                <p:cTn id="30" presetID="2" presetClass="entr" presetSubtype="4" fill="hold" nodeType="afterEffect">
                                  <p:stCondLst>
                                    <p:cond delay="0"/>
                                  </p:stCondLst>
                                  <p:childTnLst>
                                    <p:set>
                                      <p:cBhvr>
                                        <p:cTn id="31" dur="1" fill="hold">
                                          <p:stCondLst>
                                            <p:cond delay="0"/>
                                          </p:stCondLst>
                                        </p:cTn>
                                        <p:tgtEl>
                                          <p:spTgt spid="2072"/>
                                        </p:tgtEl>
                                        <p:attrNameLst>
                                          <p:attrName>style.visibility</p:attrName>
                                        </p:attrNameLst>
                                      </p:cBhvr>
                                      <p:to>
                                        <p:strVal val="visible"/>
                                      </p:to>
                                    </p:set>
                                    <p:anim calcmode="lin" valueType="num">
                                      <p:cBhvr additive="base">
                                        <p:cTn id="32" dur="3000" fill="hold"/>
                                        <p:tgtEl>
                                          <p:spTgt spid="2072"/>
                                        </p:tgtEl>
                                        <p:attrNameLst>
                                          <p:attrName>ppt_x</p:attrName>
                                        </p:attrNameLst>
                                      </p:cBhvr>
                                      <p:tavLst>
                                        <p:tav tm="0">
                                          <p:val>
                                            <p:strVal val="#ppt_x"/>
                                          </p:val>
                                        </p:tav>
                                        <p:tav tm="100000">
                                          <p:val>
                                            <p:strVal val="#ppt_x"/>
                                          </p:val>
                                        </p:tav>
                                      </p:tavLst>
                                    </p:anim>
                                    <p:anim calcmode="lin" valueType="num">
                                      <p:cBhvr additive="base">
                                        <p:cTn id="33" dur="3000" fill="hold"/>
                                        <p:tgtEl>
                                          <p:spTgt spid="20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0768" y="332656"/>
            <a:ext cx="6255488" cy="1362075"/>
          </a:xfrm>
        </p:spPr>
        <p:txBody>
          <a:bodyPr/>
          <a:lstStyle/>
          <a:p>
            <a:r>
              <a:rPr lang="en-GB" dirty="0">
                <a:solidFill>
                  <a:srgbClr val="0070C0"/>
                </a:solidFill>
              </a:rPr>
              <a:t>Key Benefits</a:t>
            </a:r>
          </a:p>
        </p:txBody>
      </p:sp>
      <p:sp>
        <p:nvSpPr>
          <p:cNvPr id="4" name="Content Placeholder 3"/>
          <p:cNvSpPr>
            <a:spLocks noGrp="1"/>
          </p:cNvSpPr>
          <p:nvPr>
            <p:ph type="body" idx="1"/>
          </p:nvPr>
        </p:nvSpPr>
        <p:spPr>
          <a:xfrm>
            <a:off x="107504" y="1556792"/>
            <a:ext cx="8712968" cy="2664297"/>
          </a:xfrm>
        </p:spPr>
        <p:txBody>
          <a:bodyPr>
            <a:normAutofit/>
          </a:bodyPr>
          <a:lstStyle/>
          <a:p>
            <a:pPr marL="274320" indent="-274320" algn="l">
              <a:lnSpc>
                <a:spcPct val="90000"/>
              </a:lnSpc>
              <a:buFont typeface="Wingdings 2"/>
              <a:buChar char=""/>
            </a:pPr>
            <a:r>
              <a:rPr lang="en-GB" sz="2200" dirty="0"/>
              <a:t>Earning a salary</a:t>
            </a:r>
          </a:p>
          <a:p>
            <a:pPr marL="274320" indent="-274320" algn="l">
              <a:lnSpc>
                <a:spcPct val="90000"/>
              </a:lnSpc>
              <a:buFont typeface="Wingdings 2"/>
              <a:buChar char=""/>
            </a:pPr>
            <a:endParaRPr lang="en-GB" sz="2200" dirty="0"/>
          </a:p>
          <a:p>
            <a:pPr marL="274320" indent="-274320" algn="l">
              <a:lnSpc>
                <a:spcPct val="90000"/>
              </a:lnSpc>
              <a:buFont typeface="Wingdings 2"/>
              <a:buChar char=""/>
            </a:pPr>
            <a:r>
              <a:rPr lang="en-GB" sz="2200" dirty="0"/>
              <a:t>Working towards a recognised qualification up to Degree level</a:t>
            </a:r>
          </a:p>
          <a:p>
            <a:pPr marL="274320" indent="-274320" algn="l">
              <a:lnSpc>
                <a:spcPct val="90000"/>
              </a:lnSpc>
              <a:buFont typeface="Wingdings 2"/>
              <a:buChar char=""/>
            </a:pPr>
            <a:endParaRPr lang="en-GB" sz="2200" dirty="0"/>
          </a:p>
          <a:p>
            <a:pPr marL="274320" indent="-274320" algn="l">
              <a:lnSpc>
                <a:spcPct val="90000"/>
              </a:lnSpc>
              <a:buFont typeface="Wingdings 2"/>
              <a:buChar char=""/>
            </a:pPr>
            <a:r>
              <a:rPr lang="en-GB" sz="2200" dirty="0"/>
              <a:t>Gain job specific skills</a:t>
            </a:r>
          </a:p>
          <a:p>
            <a:pPr marL="274320" indent="-274320" algn="l">
              <a:lnSpc>
                <a:spcPct val="90000"/>
              </a:lnSpc>
              <a:buFont typeface="Wingdings 2"/>
              <a:buChar char=""/>
            </a:pPr>
            <a:endParaRPr lang="en-GB" sz="2200" dirty="0"/>
          </a:p>
          <a:p>
            <a:pPr marL="274320" indent="-274320" algn="l">
              <a:lnSpc>
                <a:spcPct val="90000"/>
              </a:lnSpc>
              <a:buFont typeface="Wingdings 2"/>
              <a:buChar char=""/>
            </a:pPr>
            <a:r>
              <a:rPr lang="en-GB" sz="2200" dirty="0"/>
              <a:t>Paid holiday and other company perks</a:t>
            </a:r>
          </a:p>
        </p:txBody>
      </p:sp>
      <p:sp>
        <p:nvSpPr>
          <p:cNvPr id="5" name="TextBox 4"/>
          <p:cNvSpPr txBox="1"/>
          <p:nvPr/>
        </p:nvSpPr>
        <p:spPr>
          <a:xfrm>
            <a:off x="395536" y="4581128"/>
            <a:ext cx="7632848" cy="646331"/>
          </a:xfrm>
          <a:prstGeom prst="rect">
            <a:avLst/>
          </a:prstGeom>
          <a:noFill/>
        </p:spPr>
        <p:txBody>
          <a:bodyPr wrap="square" rtlCol="0">
            <a:spAutoFit/>
          </a:bodyPr>
          <a:lstStyle/>
          <a:p>
            <a:r>
              <a:rPr lang="en-GB" sz="3600" b="1" i="1" dirty="0"/>
              <a:t>Real</a:t>
            </a:r>
            <a:r>
              <a:rPr lang="en-GB" sz="3600" dirty="0"/>
              <a:t> job with a </a:t>
            </a:r>
            <a:r>
              <a:rPr lang="en-GB" sz="3600" b="1" i="1" dirty="0"/>
              <a:t>Real</a:t>
            </a:r>
            <a:r>
              <a:rPr lang="en-GB" sz="3600" dirty="0"/>
              <a:t> employer</a:t>
            </a:r>
          </a:p>
        </p:txBody>
      </p:sp>
    </p:spTree>
    <p:extLst>
      <p:ext uri="{BB962C8B-B14F-4D97-AF65-F5344CB8AC3E}">
        <p14:creationId xmlns:p14="http://schemas.microsoft.com/office/powerpoint/2010/main" val="1712375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3000"/>
                                        <p:tgtEl>
                                          <p:spTgt spid="4">
                                            <p:txEl>
                                              <p:pRg st="0" end="0"/>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wipe(up)">
                                      <p:cBhvr>
                                        <p:cTn id="10" dur="3000"/>
                                        <p:tgtEl>
                                          <p:spTgt spid="4">
                                            <p:txEl>
                                              <p:pRg st="2" end="2"/>
                                            </p:txEl>
                                          </p:spTgt>
                                        </p:tgtEl>
                                      </p:cBhvr>
                                    </p:animEffect>
                                  </p:childTnLst>
                                </p:cTn>
                              </p:par>
                              <p:par>
                                <p:cTn id="11" presetID="22" presetClass="entr" presetSubtype="1"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Effect transition="in" filter="wipe(up)">
                                      <p:cBhvr>
                                        <p:cTn id="13" dur="3000"/>
                                        <p:tgtEl>
                                          <p:spTgt spid="4">
                                            <p:txEl>
                                              <p:pRg st="4" end="4"/>
                                            </p:txEl>
                                          </p:spTgt>
                                        </p:tgtEl>
                                      </p:cBhvr>
                                    </p:animEffect>
                                  </p:childTnLst>
                                </p:cTn>
                              </p:par>
                              <p:par>
                                <p:cTn id="14" presetID="22" presetClass="entr" presetSubtype="1" fill="hold" nodeType="withEffect">
                                  <p:stCondLst>
                                    <p:cond delay="0"/>
                                  </p:stCondLst>
                                  <p:childTnLst>
                                    <p:set>
                                      <p:cBhvr>
                                        <p:cTn id="15" dur="1" fill="hold">
                                          <p:stCondLst>
                                            <p:cond delay="0"/>
                                          </p:stCondLst>
                                        </p:cTn>
                                        <p:tgtEl>
                                          <p:spTgt spid="4">
                                            <p:txEl>
                                              <p:pRg st="6" end="6"/>
                                            </p:txEl>
                                          </p:spTgt>
                                        </p:tgtEl>
                                        <p:attrNameLst>
                                          <p:attrName>style.visibility</p:attrName>
                                        </p:attrNameLst>
                                      </p:cBhvr>
                                      <p:to>
                                        <p:strVal val="visible"/>
                                      </p:to>
                                    </p:set>
                                    <p:animEffect transition="in" filter="wipe(up)">
                                      <p:cBhvr>
                                        <p:cTn id="16" dur="3000"/>
                                        <p:tgtEl>
                                          <p:spTgt spid="4">
                                            <p:txEl>
                                              <p:pRg st="6" end="6"/>
                                            </p:txEl>
                                          </p:spTgt>
                                        </p:tgtEl>
                                      </p:cBhvr>
                                    </p:animEffect>
                                  </p:childTnLst>
                                </p:cTn>
                              </p:par>
                            </p:childTnLst>
                          </p:cTn>
                        </p:par>
                        <p:par>
                          <p:cTn id="17" fill="hold">
                            <p:stCondLst>
                              <p:cond delay="3000"/>
                            </p:stCondLst>
                            <p:childTnLst>
                              <p:par>
                                <p:cTn id="18" presetID="6" presetClass="entr" presetSubtype="16"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ircle(in)">
                                      <p:cBhvr>
                                        <p:cTn id="2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63488"/>
            <a:ext cx="7239000" cy="2583160"/>
          </a:xfrm>
        </p:spPr>
        <p:txBody>
          <a:bodyPr>
            <a:normAutofit/>
          </a:bodyPr>
          <a:lstStyle/>
          <a:p>
            <a:pPr algn="ctr"/>
            <a:r>
              <a:rPr lang="en-GB" sz="2800" dirty="0">
                <a:solidFill>
                  <a:srgbClr val="0070C0"/>
                </a:solidFill>
              </a:rPr>
              <a:t>Sectors and occupations with higher or degree apprenticeships</a:t>
            </a:r>
            <a:br>
              <a:rPr lang="en-GB" sz="2400" dirty="0"/>
            </a:br>
            <a:endParaRPr lang="en-GB" sz="2400" dirty="0"/>
          </a:p>
        </p:txBody>
      </p:sp>
      <p:sp>
        <p:nvSpPr>
          <p:cNvPr id="3" name="Content Placeholder 2"/>
          <p:cNvSpPr>
            <a:spLocks noGrp="1"/>
          </p:cNvSpPr>
          <p:nvPr>
            <p:ph idx="1"/>
          </p:nvPr>
        </p:nvSpPr>
        <p:spPr>
          <a:xfrm>
            <a:off x="457200" y="1609416"/>
            <a:ext cx="3538736" cy="4846320"/>
          </a:xfrm>
        </p:spPr>
        <p:txBody>
          <a:bodyPr>
            <a:normAutofit fontScale="85000" lnSpcReduction="10000"/>
          </a:bodyPr>
          <a:lstStyle/>
          <a:p>
            <a:r>
              <a:rPr lang="en-GB" dirty="0"/>
              <a:t>Accounting</a:t>
            </a:r>
          </a:p>
          <a:p>
            <a:r>
              <a:rPr lang="en-GB" dirty="0"/>
              <a:t>Financial Advisory</a:t>
            </a:r>
          </a:p>
          <a:p>
            <a:r>
              <a:rPr lang="en-GB" dirty="0"/>
              <a:t>Aerospace Software Development Engineer</a:t>
            </a:r>
          </a:p>
          <a:p>
            <a:r>
              <a:rPr lang="en-GB" dirty="0"/>
              <a:t>Aviation Operations Manager</a:t>
            </a:r>
          </a:p>
          <a:p>
            <a:r>
              <a:rPr lang="en-GB" dirty="0" err="1"/>
              <a:t>Paraplanner</a:t>
            </a:r>
            <a:endParaRPr lang="en-GB" dirty="0"/>
          </a:p>
          <a:p>
            <a:r>
              <a:rPr lang="en-GB" dirty="0"/>
              <a:t>Solicitor</a:t>
            </a:r>
          </a:p>
          <a:p>
            <a:r>
              <a:rPr lang="en-GB" dirty="0"/>
              <a:t>Chartered Surveyor </a:t>
            </a:r>
          </a:p>
          <a:p>
            <a:r>
              <a:rPr lang="en-GB" dirty="0"/>
              <a:t>Civil Engineers</a:t>
            </a:r>
          </a:p>
          <a:p>
            <a:r>
              <a:rPr lang="en-GB" dirty="0"/>
              <a:t>Cyber Intrusion Analyst</a:t>
            </a:r>
          </a:p>
          <a:p>
            <a:r>
              <a:rPr lang="en-GB" dirty="0"/>
              <a:t>Licensed Conveyancer</a:t>
            </a:r>
          </a:p>
        </p:txBody>
      </p:sp>
      <p:sp>
        <p:nvSpPr>
          <p:cNvPr id="7" name="Content Placeholder 2"/>
          <p:cNvSpPr txBox="1">
            <a:spLocks/>
          </p:cNvSpPr>
          <p:nvPr/>
        </p:nvSpPr>
        <p:spPr>
          <a:xfrm>
            <a:off x="4355976" y="1628800"/>
            <a:ext cx="3538736" cy="4846320"/>
          </a:xfrm>
          <a:prstGeom prst="rect">
            <a:avLst/>
          </a:prstGeom>
        </p:spPr>
        <p:txBody>
          <a:bodyPr vert="horz">
            <a:normAutofit/>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endParaRPr lang="en-GB" dirty="0"/>
          </a:p>
        </p:txBody>
      </p:sp>
      <p:sp>
        <p:nvSpPr>
          <p:cNvPr id="5" name="Content Placeholder 2"/>
          <p:cNvSpPr txBox="1">
            <a:spLocks/>
          </p:cNvSpPr>
          <p:nvPr/>
        </p:nvSpPr>
        <p:spPr>
          <a:xfrm>
            <a:off x="4188558" y="1644957"/>
            <a:ext cx="3538736" cy="4846320"/>
          </a:xfrm>
          <a:prstGeom prst="rect">
            <a:avLst/>
          </a:prstGeom>
        </p:spPr>
        <p:txBody>
          <a:bodyPr vert="horz">
            <a:normAutofit lnSpcReduction="10000"/>
          </a:bodyPr>
          <a:lst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a:lstStyle>
          <a:p>
            <a:r>
              <a:rPr lang="en-GB" dirty="0"/>
              <a:t>Nuclear Scientist Engineer</a:t>
            </a:r>
          </a:p>
          <a:p>
            <a:r>
              <a:rPr lang="en-GB" dirty="0"/>
              <a:t>Nurse</a:t>
            </a:r>
          </a:p>
          <a:p>
            <a:r>
              <a:rPr lang="en-GB" dirty="0"/>
              <a:t>Recruitment</a:t>
            </a:r>
          </a:p>
          <a:p>
            <a:r>
              <a:rPr lang="en-GB" dirty="0"/>
              <a:t>Data Analyst</a:t>
            </a:r>
          </a:p>
          <a:p>
            <a:r>
              <a:rPr lang="en-GB" dirty="0"/>
              <a:t>Retail Manager</a:t>
            </a:r>
          </a:p>
          <a:p>
            <a:r>
              <a:rPr lang="en-GB" dirty="0"/>
              <a:t>Dental Practise Manager</a:t>
            </a:r>
          </a:p>
          <a:p>
            <a:r>
              <a:rPr lang="en-GB" dirty="0"/>
              <a:t>Project Manager</a:t>
            </a:r>
          </a:p>
          <a:p>
            <a:r>
              <a:rPr lang="en-GB" dirty="0"/>
              <a:t>Network Engineer</a:t>
            </a:r>
          </a:p>
          <a:p>
            <a:r>
              <a:rPr lang="en-GB" dirty="0"/>
              <a:t>Software Tester </a:t>
            </a:r>
          </a:p>
        </p:txBody>
      </p:sp>
    </p:spTree>
    <p:extLst>
      <p:ext uri="{BB962C8B-B14F-4D97-AF65-F5344CB8AC3E}">
        <p14:creationId xmlns:p14="http://schemas.microsoft.com/office/powerpoint/2010/main" val="5477558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up)">
                                      <p:cBhvr>
                                        <p:cTn id="11" dur="500"/>
                                        <p:tgtEl>
                                          <p:spTgt spid="3">
                                            <p:txEl>
                                              <p:pRg st="1" end="1"/>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up)">
                                      <p:cBhvr>
                                        <p:cTn id="15" dur="500"/>
                                        <p:tgtEl>
                                          <p:spTgt spid="3">
                                            <p:txEl>
                                              <p:pRg st="2" end="2"/>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up)">
                                      <p:cBhvr>
                                        <p:cTn id="19" dur="500"/>
                                        <p:tgtEl>
                                          <p:spTgt spid="3">
                                            <p:txEl>
                                              <p:pRg st="3" end="3"/>
                                            </p:tx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up)">
                                      <p:cBhvr>
                                        <p:cTn id="23" dur="500"/>
                                        <p:tgtEl>
                                          <p:spTgt spid="3">
                                            <p:txEl>
                                              <p:pRg st="4" end="4"/>
                                            </p:tx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up)">
                                      <p:cBhvr>
                                        <p:cTn id="27" dur="500"/>
                                        <p:tgtEl>
                                          <p:spTgt spid="3">
                                            <p:txEl>
                                              <p:pRg st="5" end="5"/>
                                            </p:txEl>
                                          </p:spTgt>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ipe(up)">
                                      <p:cBhvr>
                                        <p:cTn id="31" dur="500"/>
                                        <p:tgtEl>
                                          <p:spTgt spid="3">
                                            <p:txEl>
                                              <p:pRg st="6" end="6"/>
                                            </p:txEl>
                                          </p:spTgt>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wipe(up)">
                                      <p:cBhvr>
                                        <p:cTn id="35" dur="500"/>
                                        <p:tgtEl>
                                          <p:spTgt spid="3">
                                            <p:txEl>
                                              <p:pRg st="7" end="7"/>
                                            </p:txEl>
                                          </p:spTgt>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up)">
                                      <p:cBhvr>
                                        <p:cTn id="39" dur="500"/>
                                        <p:tgtEl>
                                          <p:spTgt spid="3">
                                            <p:txEl>
                                              <p:pRg st="8" end="8"/>
                                            </p:txEl>
                                          </p:spTgt>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wipe(up)">
                                      <p:cBhvr>
                                        <p:cTn id="43" dur="500"/>
                                        <p:tgtEl>
                                          <p:spTgt spid="3">
                                            <p:txEl>
                                              <p:pRg st="9" end="9"/>
                                            </p:txEl>
                                          </p:spTgt>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up)">
                                      <p:cBhvr>
                                        <p:cTn id="47" dur="1000"/>
                                        <p:tgtEl>
                                          <p:spTgt spid="5"/>
                                        </p:tgtEl>
                                      </p:cBhvr>
                                    </p:animEffect>
                                  </p:childTnLst>
                                </p:cTn>
                              </p:par>
                            </p:childTnLst>
                          </p:cTn>
                        </p:par>
                        <p:par>
                          <p:cTn id="48" fill="hold">
                            <p:stCondLst>
                              <p:cond delay="6000"/>
                            </p:stCondLst>
                            <p:childTnLst>
                              <p:par>
                                <p:cTn id="49" presetID="22" presetClass="entr" presetSubtype="1" fill="hold" nodeType="afterEffect">
                                  <p:stCondLst>
                                    <p:cond delay="0"/>
                                  </p:stCondLst>
                                  <p:childTnLst>
                                    <p:set>
                                      <p:cBhvr>
                                        <p:cTn id="50" dur="1" fill="hold">
                                          <p:stCondLst>
                                            <p:cond delay="0"/>
                                          </p:stCondLst>
                                        </p:cTn>
                                        <p:tgtEl>
                                          <p:spTgt spid="5">
                                            <p:txEl>
                                              <p:pRg st="0" end="0"/>
                                            </p:txEl>
                                          </p:spTgt>
                                        </p:tgtEl>
                                        <p:attrNameLst>
                                          <p:attrName>style.visibility</p:attrName>
                                        </p:attrNameLst>
                                      </p:cBhvr>
                                      <p:to>
                                        <p:strVal val="visible"/>
                                      </p:to>
                                    </p:set>
                                    <p:animEffect transition="in" filter="wipe(up)">
                                      <p:cBhvr>
                                        <p:cTn id="51" dur="500"/>
                                        <p:tgtEl>
                                          <p:spTgt spid="5">
                                            <p:txEl>
                                              <p:pRg st="0" end="0"/>
                                            </p:txEl>
                                          </p:spTgt>
                                        </p:tgtEl>
                                      </p:cBhvr>
                                    </p:animEffect>
                                  </p:childTnLst>
                                </p:cTn>
                              </p:par>
                            </p:childTnLst>
                          </p:cTn>
                        </p:par>
                        <p:par>
                          <p:cTn id="52" fill="hold">
                            <p:stCondLst>
                              <p:cond delay="6500"/>
                            </p:stCondLst>
                            <p:childTnLst>
                              <p:par>
                                <p:cTn id="53" presetID="22" presetClass="entr" presetSubtype="1" fill="hold" nodeType="afterEffect">
                                  <p:stCondLst>
                                    <p:cond delay="0"/>
                                  </p:stCondLst>
                                  <p:childTnLst>
                                    <p:set>
                                      <p:cBhvr>
                                        <p:cTn id="54" dur="1" fill="hold">
                                          <p:stCondLst>
                                            <p:cond delay="0"/>
                                          </p:stCondLst>
                                        </p:cTn>
                                        <p:tgtEl>
                                          <p:spTgt spid="5">
                                            <p:txEl>
                                              <p:pRg st="1" end="1"/>
                                            </p:txEl>
                                          </p:spTgt>
                                        </p:tgtEl>
                                        <p:attrNameLst>
                                          <p:attrName>style.visibility</p:attrName>
                                        </p:attrNameLst>
                                      </p:cBhvr>
                                      <p:to>
                                        <p:strVal val="visible"/>
                                      </p:to>
                                    </p:set>
                                    <p:animEffect transition="in" filter="wipe(up)">
                                      <p:cBhvr>
                                        <p:cTn id="55" dur="500"/>
                                        <p:tgtEl>
                                          <p:spTgt spid="5">
                                            <p:txEl>
                                              <p:pRg st="1" end="1"/>
                                            </p:txEl>
                                          </p:spTgt>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5">
                                            <p:txEl>
                                              <p:pRg st="2" end="2"/>
                                            </p:txEl>
                                          </p:spTgt>
                                        </p:tgtEl>
                                        <p:attrNameLst>
                                          <p:attrName>style.visibility</p:attrName>
                                        </p:attrNameLst>
                                      </p:cBhvr>
                                      <p:to>
                                        <p:strVal val="visible"/>
                                      </p:to>
                                    </p:set>
                                    <p:animEffect transition="in" filter="wipe(up)">
                                      <p:cBhvr>
                                        <p:cTn id="59" dur="500"/>
                                        <p:tgtEl>
                                          <p:spTgt spid="5">
                                            <p:txEl>
                                              <p:pRg st="2" end="2"/>
                                            </p:txEl>
                                          </p:spTgt>
                                        </p:tgtEl>
                                      </p:cBhvr>
                                    </p:animEffect>
                                  </p:childTnLst>
                                </p:cTn>
                              </p:par>
                            </p:childTnLst>
                          </p:cTn>
                        </p:par>
                        <p:par>
                          <p:cTn id="60" fill="hold">
                            <p:stCondLst>
                              <p:cond delay="7500"/>
                            </p:stCondLst>
                            <p:childTnLst>
                              <p:par>
                                <p:cTn id="61" presetID="22" presetClass="entr" presetSubtype="1" fill="hold" nodeType="afterEffect">
                                  <p:stCondLst>
                                    <p:cond delay="0"/>
                                  </p:stCondLst>
                                  <p:childTnLst>
                                    <p:set>
                                      <p:cBhvr>
                                        <p:cTn id="62" dur="1" fill="hold">
                                          <p:stCondLst>
                                            <p:cond delay="0"/>
                                          </p:stCondLst>
                                        </p:cTn>
                                        <p:tgtEl>
                                          <p:spTgt spid="5">
                                            <p:txEl>
                                              <p:pRg st="3" end="3"/>
                                            </p:txEl>
                                          </p:spTgt>
                                        </p:tgtEl>
                                        <p:attrNameLst>
                                          <p:attrName>style.visibility</p:attrName>
                                        </p:attrNameLst>
                                      </p:cBhvr>
                                      <p:to>
                                        <p:strVal val="visible"/>
                                      </p:to>
                                    </p:set>
                                    <p:animEffect transition="in" filter="wipe(up)">
                                      <p:cBhvr>
                                        <p:cTn id="63" dur="500"/>
                                        <p:tgtEl>
                                          <p:spTgt spid="5">
                                            <p:txEl>
                                              <p:pRg st="3" end="3"/>
                                            </p:txEl>
                                          </p:spTgt>
                                        </p:tgtEl>
                                      </p:cBhvr>
                                    </p:animEffect>
                                  </p:childTnLst>
                                </p:cTn>
                              </p:par>
                            </p:childTnLst>
                          </p:cTn>
                        </p:par>
                        <p:par>
                          <p:cTn id="64" fill="hold">
                            <p:stCondLst>
                              <p:cond delay="8000"/>
                            </p:stCondLst>
                            <p:childTnLst>
                              <p:par>
                                <p:cTn id="65" presetID="22" presetClass="entr" presetSubtype="1" fill="hold" nodeType="afterEffect">
                                  <p:stCondLst>
                                    <p:cond delay="0"/>
                                  </p:stCondLst>
                                  <p:childTnLst>
                                    <p:set>
                                      <p:cBhvr>
                                        <p:cTn id="66" dur="1" fill="hold">
                                          <p:stCondLst>
                                            <p:cond delay="0"/>
                                          </p:stCondLst>
                                        </p:cTn>
                                        <p:tgtEl>
                                          <p:spTgt spid="5">
                                            <p:txEl>
                                              <p:pRg st="4" end="4"/>
                                            </p:txEl>
                                          </p:spTgt>
                                        </p:tgtEl>
                                        <p:attrNameLst>
                                          <p:attrName>style.visibility</p:attrName>
                                        </p:attrNameLst>
                                      </p:cBhvr>
                                      <p:to>
                                        <p:strVal val="visible"/>
                                      </p:to>
                                    </p:set>
                                    <p:animEffect transition="in" filter="wipe(up)">
                                      <p:cBhvr>
                                        <p:cTn id="67" dur="500"/>
                                        <p:tgtEl>
                                          <p:spTgt spid="5">
                                            <p:txEl>
                                              <p:pRg st="4" end="4"/>
                                            </p:txEl>
                                          </p:spTgt>
                                        </p:tgtEl>
                                      </p:cBhvr>
                                    </p:animEffect>
                                  </p:childTnLst>
                                </p:cTn>
                              </p:par>
                            </p:childTnLst>
                          </p:cTn>
                        </p:par>
                        <p:par>
                          <p:cTn id="68" fill="hold">
                            <p:stCondLst>
                              <p:cond delay="8500"/>
                            </p:stCondLst>
                            <p:childTnLst>
                              <p:par>
                                <p:cTn id="69" presetID="22" presetClass="entr" presetSubtype="1" fill="hold" nodeType="afterEffect">
                                  <p:stCondLst>
                                    <p:cond delay="0"/>
                                  </p:stCondLst>
                                  <p:childTnLst>
                                    <p:set>
                                      <p:cBhvr>
                                        <p:cTn id="70" dur="1" fill="hold">
                                          <p:stCondLst>
                                            <p:cond delay="0"/>
                                          </p:stCondLst>
                                        </p:cTn>
                                        <p:tgtEl>
                                          <p:spTgt spid="5">
                                            <p:txEl>
                                              <p:pRg st="5" end="5"/>
                                            </p:txEl>
                                          </p:spTgt>
                                        </p:tgtEl>
                                        <p:attrNameLst>
                                          <p:attrName>style.visibility</p:attrName>
                                        </p:attrNameLst>
                                      </p:cBhvr>
                                      <p:to>
                                        <p:strVal val="visible"/>
                                      </p:to>
                                    </p:set>
                                    <p:animEffect transition="in" filter="wipe(up)">
                                      <p:cBhvr>
                                        <p:cTn id="71" dur="500"/>
                                        <p:tgtEl>
                                          <p:spTgt spid="5">
                                            <p:txEl>
                                              <p:pRg st="5" end="5"/>
                                            </p:txEl>
                                          </p:spTgt>
                                        </p:tgtEl>
                                      </p:cBhvr>
                                    </p:animEffect>
                                  </p:childTnLst>
                                </p:cTn>
                              </p:par>
                            </p:childTnLst>
                          </p:cTn>
                        </p:par>
                        <p:par>
                          <p:cTn id="72" fill="hold">
                            <p:stCondLst>
                              <p:cond delay="9000"/>
                            </p:stCondLst>
                            <p:childTnLst>
                              <p:par>
                                <p:cTn id="73" presetID="22" presetClass="entr" presetSubtype="1" fill="hold" nodeType="afterEffect">
                                  <p:stCondLst>
                                    <p:cond delay="0"/>
                                  </p:stCondLst>
                                  <p:childTnLst>
                                    <p:set>
                                      <p:cBhvr>
                                        <p:cTn id="74" dur="1" fill="hold">
                                          <p:stCondLst>
                                            <p:cond delay="0"/>
                                          </p:stCondLst>
                                        </p:cTn>
                                        <p:tgtEl>
                                          <p:spTgt spid="5">
                                            <p:txEl>
                                              <p:pRg st="6" end="6"/>
                                            </p:txEl>
                                          </p:spTgt>
                                        </p:tgtEl>
                                        <p:attrNameLst>
                                          <p:attrName>style.visibility</p:attrName>
                                        </p:attrNameLst>
                                      </p:cBhvr>
                                      <p:to>
                                        <p:strVal val="visible"/>
                                      </p:to>
                                    </p:set>
                                    <p:animEffect transition="in" filter="wipe(up)">
                                      <p:cBhvr>
                                        <p:cTn id="75" dur="500"/>
                                        <p:tgtEl>
                                          <p:spTgt spid="5">
                                            <p:txEl>
                                              <p:pRg st="6" end="6"/>
                                            </p:txEl>
                                          </p:spTgt>
                                        </p:tgtEl>
                                      </p:cBhvr>
                                    </p:animEffect>
                                  </p:childTnLst>
                                </p:cTn>
                              </p:par>
                            </p:childTnLst>
                          </p:cTn>
                        </p:par>
                        <p:par>
                          <p:cTn id="76" fill="hold">
                            <p:stCondLst>
                              <p:cond delay="9500"/>
                            </p:stCondLst>
                            <p:childTnLst>
                              <p:par>
                                <p:cTn id="77" presetID="22" presetClass="entr" presetSubtype="1" fill="hold" nodeType="afterEffect">
                                  <p:stCondLst>
                                    <p:cond delay="0"/>
                                  </p:stCondLst>
                                  <p:childTnLst>
                                    <p:set>
                                      <p:cBhvr>
                                        <p:cTn id="78" dur="1" fill="hold">
                                          <p:stCondLst>
                                            <p:cond delay="0"/>
                                          </p:stCondLst>
                                        </p:cTn>
                                        <p:tgtEl>
                                          <p:spTgt spid="5">
                                            <p:txEl>
                                              <p:pRg st="7" end="7"/>
                                            </p:txEl>
                                          </p:spTgt>
                                        </p:tgtEl>
                                        <p:attrNameLst>
                                          <p:attrName>style.visibility</p:attrName>
                                        </p:attrNameLst>
                                      </p:cBhvr>
                                      <p:to>
                                        <p:strVal val="visible"/>
                                      </p:to>
                                    </p:set>
                                    <p:animEffect transition="in" filter="wipe(up)">
                                      <p:cBhvr>
                                        <p:cTn id="79" dur="500"/>
                                        <p:tgtEl>
                                          <p:spTgt spid="5">
                                            <p:txEl>
                                              <p:pRg st="7" end="7"/>
                                            </p:txEl>
                                          </p:spTgt>
                                        </p:tgtEl>
                                      </p:cBhvr>
                                    </p:animEffect>
                                  </p:childTnLst>
                                </p:cTn>
                              </p:par>
                            </p:childTnLst>
                          </p:cTn>
                        </p:par>
                        <p:par>
                          <p:cTn id="80" fill="hold">
                            <p:stCondLst>
                              <p:cond delay="10000"/>
                            </p:stCondLst>
                            <p:childTnLst>
                              <p:par>
                                <p:cTn id="81" presetID="22" presetClass="entr" presetSubtype="1" fill="hold" nodeType="afterEffect">
                                  <p:stCondLst>
                                    <p:cond delay="0"/>
                                  </p:stCondLst>
                                  <p:childTnLst>
                                    <p:set>
                                      <p:cBhvr>
                                        <p:cTn id="82" dur="1" fill="hold">
                                          <p:stCondLst>
                                            <p:cond delay="0"/>
                                          </p:stCondLst>
                                        </p:cTn>
                                        <p:tgtEl>
                                          <p:spTgt spid="5">
                                            <p:txEl>
                                              <p:pRg st="8" end="8"/>
                                            </p:txEl>
                                          </p:spTgt>
                                        </p:tgtEl>
                                        <p:attrNameLst>
                                          <p:attrName>style.visibility</p:attrName>
                                        </p:attrNameLst>
                                      </p:cBhvr>
                                      <p:to>
                                        <p:strVal val="visible"/>
                                      </p:to>
                                    </p:set>
                                    <p:animEffect transition="in" filter="wipe(up)">
                                      <p:cBhvr>
                                        <p:cTn id="83"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4624" y="13648"/>
            <a:ext cx="9145015" cy="1362075"/>
          </a:xfrm>
        </p:spPr>
        <p:txBody>
          <a:bodyPr/>
          <a:lstStyle/>
          <a:p>
            <a:r>
              <a:rPr lang="en-GB" dirty="0">
                <a:solidFill>
                  <a:srgbClr val="0070C0"/>
                </a:solidFill>
              </a:rPr>
              <a:t>Apprenticeships Available UK</a:t>
            </a:r>
          </a:p>
        </p:txBody>
      </p:sp>
      <p:sp>
        <p:nvSpPr>
          <p:cNvPr id="4" name="TextBox 3"/>
          <p:cNvSpPr txBox="1"/>
          <p:nvPr/>
        </p:nvSpPr>
        <p:spPr>
          <a:xfrm>
            <a:off x="323528" y="1272658"/>
            <a:ext cx="3816424" cy="3831818"/>
          </a:xfrm>
          <a:prstGeom prst="rect">
            <a:avLst/>
          </a:prstGeom>
          <a:noFill/>
        </p:spPr>
        <p:txBody>
          <a:bodyPr wrap="square" rtlCol="0">
            <a:spAutoFit/>
          </a:bodyPr>
          <a:lstStyle/>
          <a:p>
            <a:pPr marL="274320" indent="-274320">
              <a:lnSpc>
                <a:spcPct val="90000"/>
              </a:lnSpc>
              <a:spcBef>
                <a:spcPts val="600"/>
              </a:spcBef>
              <a:buClr>
                <a:schemeClr val="tx2"/>
              </a:buClr>
              <a:buSzPct val="73000"/>
              <a:buFont typeface="Wingdings 2"/>
              <a:buChar char=""/>
            </a:pPr>
            <a:r>
              <a:rPr lang="en-GB" sz="2200" dirty="0"/>
              <a:t>BAE Systems</a:t>
            </a:r>
          </a:p>
          <a:p>
            <a:pPr marL="274320" indent="-274320">
              <a:lnSpc>
                <a:spcPct val="90000"/>
              </a:lnSpc>
              <a:spcBef>
                <a:spcPts val="600"/>
              </a:spcBef>
              <a:buClr>
                <a:schemeClr val="tx2"/>
              </a:buClr>
              <a:buSzPct val="73000"/>
              <a:buFont typeface="Wingdings 2"/>
              <a:buChar char=""/>
            </a:pPr>
            <a:r>
              <a:rPr lang="en-GB" sz="2200" dirty="0"/>
              <a:t>Royal Bank of Scotland</a:t>
            </a:r>
          </a:p>
          <a:p>
            <a:pPr marL="274320" indent="-274320">
              <a:lnSpc>
                <a:spcPct val="90000"/>
              </a:lnSpc>
              <a:spcBef>
                <a:spcPts val="600"/>
              </a:spcBef>
              <a:buClr>
                <a:schemeClr val="tx2"/>
              </a:buClr>
              <a:buSzPct val="73000"/>
              <a:buFont typeface="Wingdings 2"/>
              <a:buChar char=""/>
            </a:pPr>
            <a:r>
              <a:rPr lang="en-GB" sz="2200" dirty="0"/>
              <a:t>Virgin Media</a:t>
            </a:r>
          </a:p>
          <a:p>
            <a:pPr marL="274320" indent="-274320">
              <a:lnSpc>
                <a:spcPct val="90000"/>
              </a:lnSpc>
              <a:spcBef>
                <a:spcPts val="600"/>
              </a:spcBef>
              <a:buClr>
                <a:schemeClr val="tx2"/>
              </a:buClr>
              <a:buSzPct val="73000"/>
              <a:buFont typeface="Wingdings 2"/>
              <a:buChar char=""/>
            </a:pPr>
            <a:r>
              <a:rPr lang="en-GB" sz="2200" dirty="0"/>
              <a:t>JPMorgan</a:t>
            </a:r>
          </a:p>
          <a:p>
            <a:pPr marL="274320" indent="-274320">
              <a:lnSpc>
                <a:spcPct val="90000"/>
              </a:lnSpc>
              <a:spcBef>
                <a:spcPts val="600"/>
              </a:spcBef>
              <a:buClr>
                <a:schemeClr val="tx2"/>
              </a:buClr>
              <a:buSzPct val="73000"/>
              <a:buFont typeface="Wingdings 2"/>
              <a:buChar char=""/>
            </a:pPr>
            <a:r>
              <a:rPr lang="en-GB" sz="2200" dirty="0"/>
              <a:t>Barclays</a:t>
            </a:r>
          </a:p>
          <a:p>
            <a:pPr marL="274320" indent="-274320">
              <a:lnSpc>
                <a:spcPct val="90000"/>
              </a:lnSpc>
              <a:spcBef>
                <a:spcPts val="600"/>
              </a:spcBef>
              <a:buClr>
                <a:schemeClr val="tx2"/>
              </a:buClr>
              <a:buSzPct val="73000"/>
              <a:buFont typeface="Wingdings 2"/>
              <a:buChar char=""/>
            </a:pPr>
            <a:r>
              <a:rPr lang="en-GB" sz="2200" dirty="0"/>
              <a:t>Lloyds</a:t>
            </a:r>
          </a:p>
          <a:p>
            <a:pPr marL="274320" indent="-274320">
              <a:lnSpc>
                <a:spcPct val="90000"/>
              </a:lnSpc>
              <a:spcBef>
                <a:spcPts val="600"/>
              </a:spcBef>
              <a:buClr>
                <a:schemeClr val="tx2"/>
              </a:buClr>
              <a:buSzPct val="73000"/>
              <a:buFont typeface="Wingdings 2"/>
              <a:buChar char=""/>
            </a:pPr>
            <a:r>
              <a:rPr lang="en-GB" sz="2200" dirty="0"/>
              <a:t>Santander</a:t>
            </a:r>
          </a:p>
          <a:p>
            <a:pPr marL="274320" indent="-274320">
              <a:lnSpc>
                <a:spcPct val="90000"/>
              </a:lnSpc>
              <a:spcBef>
                <a:spcPts val="600"/>
              </a:spcBef>
              <a:buClr>
                <a:schemeClr val="tx2"/>
              </a:buClr>
              <a:buSzPct val="73000"/>
              <a:buFont typeface="Wingdings 2"/>
              <a:buChar char=""/>
            </a:pPr>
            <a:r>
              <a:rPr lang="en-GB" sz="2200" dirty="0"/>
              <a:t>Unilever</a:t>
            </a:r>
          </a:p>
          <a:p>
            <a:pPr marL="274320" indent="-274320">
              <a:lnSpc>
                <a:spcPct val="90000"/>
              </a:lnSpc>
              <a:spcBef>
                <a:spcPts val="600"/>
              </a:spcBef>
              <a:buClr>
                <a:schemeClr val="tx2"/>
              </a:buClr>
              <a:buSzPct val="73000"/>
              <a:buFont typeface="Wingdings 2"/>
              <a:buChar char=""/>
            </a:pPr>
            <a:r>
              <a:rPr lang="en-GB" sz="2200" dirty="0"/>
              <a:t>National Grid</a:t>
            </a:r>
          </a:p>
          <a:p>
            <a:pPr marL="274320" indent="-274320">
              <a:lnSpc>
                <a:spcPct val="90000"/>
              </a:lnSpc>
              <a:spcBef>
                <a:spcPts val="600"/>
              </a:spcBef>
              <a:buClr>
                <a:schemeClr val="tx2"/>
              </a:buClr>
              <a:buSzPct val="73000"/>
              <a:buFont typeface="Wingdings 2"/>
              <a:buChar char=""/>
            </a:pPr>
            <a:r>
              <a:rPr lang="en-GB" sz="2200" dirty="0"/>
              <a:t>PwC</a:t>
            </a:r>
          </a:p>
        </p:txBody>
      </p:sp>
      <p:sp>
        <p:nvSpPr>
          <p:cNvPr id="5" name="TextBox 4"/>
          <p:cNvSpPr txBox="1"/>
          <p:nvPr/>
        </p:nvSpPr>
        <p:spPr>
          <a:xfrm>
            <a:off x="4139952" y="1268760"/>
            <a:ext cx="3816424" cy="3819507"/>
          </a:xfrm>
          <a:prstGeom prst="rect">
            <a:avLst/>
          </a:prstGeom>
          <a:noFill/>
        </p:spPr>
        <p:txBody>
          <a:bodyPr wrap="square" rtlCol="0">
            <a:spAutoFit/>
          </a:bodyPr>
          <a:lstStyle/>
          <a:p>
            <a:pPr marL="274320" indent="-274320">
              <a:lnSpc>
                <a:spcPct val="90000"/>
              </a:lnSpc>
              <a:spcBef>
                <a:spcPts val="600"/>
              </a:spcBef>
              <a:buClr>
                <a:schemeClr val="tx2"/>
              </a:buClr>
              <a:buSzPct val="73000"/>
              <a:buFont typeface="Wingdings 2"/>
              <a:buChar char=""/>
            </a:pPr>
            <a:r>
              <a:rPr lang="en-GB" sz="2200" dirty="0"/>
              <a:t>Royal Airforce</a:t>
            </a:r>
          </a:p>
          <a:p>
            <a:pPr marL="274320" indent="-274320">
              <a:lnSpc>
                <a:spcPct val="90000"/>
              </a:lnSpc>
              <a:spcBef>
                <a:spcPts val="600"/>
              </a:spcBef>
              <a:buClr>
                <a:schemeClr val="tx2"/>
              </a:buClr>
              <a:buSzPct val="73000"/>
              <a:buFont typeface="Wingdings 2"/>
              <a:buChar char=""/>
            </a:pPr>
            <a:r>
              <a:rPr lang="en-GB" sz="2200" dirty="0"/>
              <a:t>Ministry of Defence</a:t>
            </a:r>
          </a:p>
          <a:p>
            <a:pPr marL="274320" indent="-274320">
              <a:lnSpc>
                <a:spcPct val="90000"/>
              </a:lnSpc>
              <a:spcBef>
                <a:spcPts val="600"/>
              </a:spcBef>
              <a:buClr>
                <a:schemeClr val="tx2"/>
              </a:buClr>
              <a:buSzPct val="73000"/>
              <a:buFont typeface="Wingdings 2"/>
              <a:buChar char=""/>
            </a:pPr>
            <a:r>
              <a:rPr lang="en-GB" sz="2200" dirty="0"/>
              <a:t>Gordons</a:t>
            </a:r>
          </a:p>
          <a:p>
            <a:pPr marL="274320" indent="-274320">
              <a:lnSpc>
                <a:spcPct val="90000"/>
              </a:lnSpc>
              <a:spcBef>
                <a:spcPts val="600"/>
              </a:spcBef>
              <a:buClr>
                <a:schemeClr val="tx2"/>
              </a:buClr>
              <a:buSzPct val="73000"/>
              <a:buFont typeface="Wingdings 2"/>
              <a:buChar char=""/>
            </a:pPr>
            <a:r>
              <a:rPr lang="en-GB" sz="2200" dirty="0"/>
              <a:t>Field fisher</a:t>
            </a:r>
          </a:p>
          <a:p>
            <a:pPr marL="274320" indent="-274320">
              <a:lnSpc>
                <a:spcPct val="90000"/>
              </a:lnSpc>
              <a:spcBef>
                <a:spcPts val="600"/>
              </a:spcBef>
              <a:buClr>
                <a:schemeClr val="tx2"/>
              </a:buClr>
              <a:buSzPct val="73000"/>
              <a:buFont typeface="Wingdings 2"/>
              <a:buChar char=""/>
            </a:pPr>
            <a:r>
              <a:rPr lang="en-GB" sz="2200" dirty="0"/>
              <a:t>GlaxoSmithKline</a:t>
            </a:r>
          </a:p>
          <a:p>
            <a:pPr marL="274320" indent="-274320">
              <a:lnSpc>
                <a:spcPct val="90000"/>
              </a:lnSpc>
              <a:spcBef>
                <a:spcPts val="600"/>
              </a:spcBef>
              <a:buClr>
                <a:schemeClr val="tx2"/>
              </a:buClr>
              <a:buSzPct val="73000"/>
              <a:buFont typeface="Wingdings 2"/>
              <a:buChar char=""/>
            </a:pPr>
            <a:r>
              <a:rPr lang="en-GB" sz="2200" dirty="0"/>
              <a:t>Siemens</a:t>
            </a:r>
          </a:p>
          <a:p>
            <a:pPr marL="274320" indent="-274320">
              <a:lnSpc>
                <a:spcPct val="90000"/>
              </a:lnSpc>
              <a:spcBef>
                <a:spcPts val="600"/>
              </a:spcBef>
              <a:buClr>
                <a:schemeClr val="tx2"/>
              </a:buClr>
              <a:buSzPct val="73000"/>
              <a:buFont typeface="Wingdings 2"/>
              <a:buChar char=""/>
            </a:pPr>
            <a:r>
              <a:rPr lang="en-GB" sz="2200" dirty="0"/>
              <a:t>Balfour Beaty</a:t>
            </a:r>
          </a:p>
          <a:p>
            <a:pPr marL="274320" indent="-274320">
              <a:lnSpc>
                <a:spcPct val="90000"/>
              </a:lnSpc>
              <a:spcBef>
                <a:spcPts val="600"/>
              </a:spcBef>
              <a:buClr>
                <a:schemeClr val="tx2"/>
              </a:buClr>
              <a:buSzPct val="73000"/>
              <a:buFont typeface="Wingdings 2"/>
              <a:buChar char=""/>
            </a:pPr>
            <a:r>
              <a:rPr lang="en-GB" sz="2200" dirty="0"/>
              <a:t>BMW</a:t>
            </a:r>
          </a:p>
          <a:p>
            <a:pPr marL="274320" indent="-274320">
              <a:lnSpc>
                <a:spcPct val="90000"/>
              </a:lnSpc>
              <a:spcBef>
                <a:spcPts val="600"/>
              </a:spcBef>
              <a:buClr>
                <a:schemeClr val="tx2"/>
              </a:buClr>
              <a:buSzPct val="73000"/>
              <a:buFont typeface="Wingdings 2"/>
              <a:buChar char=""/>
            </a:pPr>
            <a:r>
              <a:rPr lang="en-GB" sz="2200" dirty="0"/>
              <a:t>John Lewis</a:t>
            </a:r>
          </a:p>
          <a:p>
            <a:r>
              <a:rPr lang="en-GB" sz="2400" dirty="0"/>
              <a:t>                    and more…!!</a:t>
            </a:r>
          </a:p>
        </p:txBody>
      </p:sp>
    </p:spTree>
    <p:extLst>
      <p:ext uri="{BB962C8B-B14F-4D97-AF65-F5344CB8AC3E}">
        <p14:creationId xmlns:p14="http://schemas.microsoft.com/office/powerpoint/2010/main" val="7872631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par>
                          <p:cTn id="8" fill="hold">
                            <p:stCondLst>
                              <p:cond delay="300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116632"/>
            <a:ext cx="6255488" cy="681037"/>
          </a:xfrm>
        </p:spPr>
        <p:txBody>
          <a:bodyPr/>
          <a:lstStyle/>
          <a:p>
            <a:pPr algn="ctr"/>
            <a:r>
              <a:rPr lang="en-GB" dirty="0">
                <a:solidFill>
                  <a:srgbClr val="0070C0"/>
                </a:solidFill>
              </a:rPr>
              <a:t>Levels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797669"/>
            <a:ext cx="7704856" cy="2066925"/>
          </a:xfrm>
          <a:prstGeom prst="rect">
            <a:avLst/>
          </a:prstGeom>
        </p:spPr>
      </p:pic>
      <p:sp>
        <p:nvSpPr>
          <p:cNvPr id="4" name="TextBox 3"/>
          <p:cNvSpPr txBox="1"/>
          <p:nvPr/>
        </p:nvSpPr>
        <p:spPr>
          <a:xfrm>
            <a:off x="277809" y="3212976"/>
            <a:ext cx="7534551" cy="2585323"/>
          </a:xfrm>
          <a:prstGeom prst="rect">
            <a:avLst/>
          </a:prstGeom>
          <a:noFill/>
        </p:spPr>
        <p:txBody>
          <a:bodyPr wrap="square" rtlCol="0">
            <a:spAutoFit/>
          </a:bodyPr>
          <a:lstStyle/>
          <a:p>
            <a:pPr marL="285750" indent="-285750">
              <a:buFont typeface="Arial" panose="020B0604020202020204" pitchFamily="34" charset="0"/>
              <a:buChar char="•"/>
            </a:pPr>
            <a:r>
              <a:rPr lang="en-GB" b="1" dirty="0"/>
              <a:t>Intermediate apprenticeships (level 2) </a:t>
            </a:r>
            <a:r>
              <a:rPr lang="en-GB" dirty="0"/>
              <a:t>Schemes can last anywhere between 12-18 months.</a:t>
            </a:r>
          </a:p>
          <a:p>
            <a:pPr marL="285750" indent="-285750">
              <a:buFont typeface="Arial" panose="020B0604020202020204" pitchFamily="34" charset="0"/>
              <a:buChar char="•"/>
            </a:pPr>
            <a:r>
              <a:rPr lang="en-GB" dirty="0"/>
              <a:t>Employers usually look for applicants with two or more GCSEs, including passes in English and  ​Maths. An intermediate apprentice will work towards a Level 2 Competency qualification, and a knowledge-based qualification. </a:t>
            </a:r>
          </a:p>
          <a:p>
            <a:pPr marL="285750" indent="-285750">
              <a:buFont typeface="Arial" panose="020B0604020202020204" pitchFamily="34" charset="0"/>
              <a:buChar char="•"/>
            </a:pPr>
            <a:r>
              <a:rPr lang="en-GB" dirty="0"/>
              <a:t>These qualifications are equivalent to 5 GCSE passes. ​</a:t>
            </a:r>
          </a:p>
          <a:p>
            <a:pPr marL="285750" indent="-285750">
              <a:buFont typeface="Arial" panose="020B0604020202020204" pitchFamily="34" charset="0"/>
              <a:buChar char="•"/>
            </a:pPr>
            <a:r>
              <a:rPr lang="en-GB" dirty="0"/>
              <a:t>​If you do an intermediate apprenticeship you will qualify for an </a:t>
            </a:r>
            <a:r>
              <a:rPr lang="en-GB" b="1" dirty="0"/>
              <a:t>advanced apprenticeship</a:t>
            </a:r>
          </a:p>
        </p:txBody>
      </p:sp>
    </p:spTree>
    <p:extLst>
      <p:ext uri="{BB962C8B-B14F-4D97-AF65-F5344CB8AC3E}">
        <p14:creationId xmlns:p14="http://schemas.microsoft.com/office/powerpoint/2010/main" val="419316646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404664"/>
            <a:ext cx="7704856" cy="5262979"/>
          </a:xfrm>
          <a:prstGeom prst="rect">
            <a:avLst/>
          </a:prstGeom>
          <a:noFill/>
        </p:spPr>
        <p:txBody>
          <a:bodyPr wrap="square" rtlCol="0">
            <a:spAutoFit/>
          </a:bodyPr>
          <a:lstStyle/>
          <a:p>
            <a:pPr marL="285750" indent="-285750">
              <a:buFont typeface="Arial" panose="020B0604020202020204" pitchFamily="34" charset="0"/>
              <a:buChar char="•"/>
            </a:pPr>
            <a:r>
              <a:rPr lang="en-GB" sz="2400" b="1" dirty="0"/>
              <a:t>Advanced apprenticeships (level 3) </a:t>
            </a:r>
            <a:r>
              <a:rPr lang="en-GB" sz="2400" dirty="0"/>
              <a:t>are designed for career-conscious young people. An advanced apprentice will work on full-time basis in industry, and study towards nationally certified qualifications on the side. </a:t>
            </a:r>
          </a:p>
          <a:p>
            <a:pPr marL="285750" indent="-285750">
              <a:buFont typeface="Arial" panose="020B0604020202020204" pitchFamily="34" charset="0"/>
              <a:buChar char="•"/>
            </a:pPr>
            <a:r>
              <a:rPr lang="en-GB" sz="2400" dirty="0"/>
              <a:t>This includes a National Vocational Qualification (level 3), and a knowledge-based qualification. These are equivalent to two A-level passes, and also qualify candidates for </a:t>
            </a:r>
            <a:r>
              <a:rPr lang="en-GB" sz="2400" b="1" dirty="0"/>
              <a:t>higher level apprenticeships. </a:t>
            </a:r>
            <a:r>
              <a:rPr lang="en-GB" sz="2400" b="1" i="1" dirty="0"/>
              <a:t>The excitement is real</a:t>
            </a:r>
            <a:r>
              <a:rPr lang="en-GB" sz="2400" b="1" dirty="0"/>
              <a:t>.</a:t>
            </a:r>
          </a:p>
          <a:p>
            <a:pPr marL="285750" indent="-285750">
              <a:buFont typeface="Arial" panose="020B0604020202020204" pitchFamily="34" charset="0"/>
              <a:buChar char="•"/>
            </a:pPr>
            <a:r>
              <a:rPr lang="en-GB" sz="2400" dirty="0"/>
              <a:t>The entry requirements for advanced apprenticeships are typically 5 GCSEs (including English and Maths). Employers go absolutely bananas for GCSEs in English and Maths.  </a:t>
            </a:r>
          </a:p>
        </p:txBody>
      </p:sp>
      <p:sp>
        <p:nvSpPr>
          <p:cNvPr id="7" name="Rectangle 6"/>
          <p:cNvSpPr/>
          <p:nvPr/>
        </p:nvSpPr>
        <p:spPr>
          <a:xfrm>
            <a:off x="1115616" y="6488668"/>
            <a:ext cx="6192688" cy="369332"/>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ctr"/>
            <a:r>
              <a:rPr lang="en-US"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Apprenticeship Levels</a:t>
            </a:r>
          </a:p>
        </p:txBody>
      </p:sp>
    </p:spTree>
    <p:extLst>
      <p:ext uri="{BB962C8B-B14F-4D97-AF65-F5344CB8AC3E}">
        <p14:creationId xmlns:p14="http://schemas.microsoft.com/office/powerpoint/2010/main" val="39750197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5" y="0"/>
            <a:ext cx="7488831" cy="1754326"/>
          </a:xfrm>
          <a:prstGeom prst="rect">
            <a:avLst/>
          </a:prstGeom>
          <a:noFill/>
        </p:spPr>
        <p:txBody>
          <a:bodyPr wrap="squar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Higher Apprenticeships</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5" name="TextBox 4"/>
          <p:cNvSpPr txBox="1"/>
          <p:nvPr/>
        </p:nvSpPr>
        <p:spPr>
          <a:xfrm>
            <a:off x="395536" y="1844824"/>
            <a:ext cx="7462543" cy="3262432"/>
          </a:xfrm>
          <a:prstGeom prst="rect">
            <a:avLst/>
          </a:prstGeom>
          <a:noFill/>
        </p:spPr>
        <p:txBody>
          <a:bodyPr wrap="square" rtlCol="0">
            <a:spAutoFit/>
          </a:bodyPr>
          <a:lstStyle/>
          <a:p>
            <a:pPr marL="285750" indent="-285750">
              <a:buFont typeface="Arial" panose="020B0604020202020204" pitchFamily="34" charset="0"/>
              <a:buChar char="•"/>
            </a:pPr>
            <a:r>
              <a:rPr lang="en-GB" dirty="0"/>
              <a:t>also called level </a:t>
            </a:r>
            <a:r>
              <a:rPr lang="en-GB" b="1" dirty="0"/>
              <a:t>4/5/6/7 apprenticeships </a:t>
            </a:r>
            <a:r>
              <a:rPr lang="en-GB" dirty="0"/>
              <a:t>- are schemes for 18-24 year olds. A </a:t>
            </a:r>
            <a:r>
              <a:rPr lang="en-GB" b="1" dirty="0"/>
              <a:t>higher apprenticeship </a:t>
            </a:r>
            <a:r>
              <a:rPr lang="en-GB" dirty="0"/>
              <a:t>can last anywhere between </a:t>
            </a:r>
            <a:r>
              <a:rPr lang="en-GB" b="1" dirty="0"/>
              <a:t>3-6 years*</a:t>
            </a:r>
            <a:r>
              <a:rPr lang="en-GB" dirty="0"/>
              <a:t>, in which an apprentice will combine </a:t>
            </a:r>
            <a:r>
              <a:rPr lang="en-GB" i="1" dirty="0"/>
              <a:t>full-time employment with academic study. </a:t>
            </a:r>
          </a:p>
          <a:p>
            <a:pPr marL="285750" indent="-285750">
              <a:buFont typeface="Arial" panose="020B0604020202020204" pitchFamily="34" charset="0"/>
              <a:buChar char="•"/>
            </a:pPr>
            <a:r>
              <a:rPr lang="en-GB" dirty="0"/>
              <a:t>​Employers look for applicants with two or more A levels in subjects that are relevant to the scheme on offer. </a:t>
            </a:r>
            <a:r>
              <a:rPr lang="en-GB" sz="2000" b="1" dirty="0"/>
              <a:t>Advanced apprentices are also eligible!</a:t>
            </a:r>
          </a:p>
          <a:p>
            <a:pPr marL="342900" indent="-342900">
              <a:buFont typeface="Arial" panose="020B0604020202020204" pitchFamily="34" charset="0"/>
              <a:buChar char="•"/>
            </a:pPr>
            <a:r>
              <a:rPr lang="en-GB" dirty="0"/>
              <a:t>A higher apprentice will work towards a Level 4 Competency qualification and a knowledge-based qualification - which could include: </a:t>
            </a:r>
            <a:r>
              <a:rPr lang="en-GB" sz="2000" b="1" dirty="0"/>
              <a:t>A Higher National Diploma(HND); A Foundation Degree or Undergraduate Degree</a:t>
            </a:r>
          </a:p>
        </p:txBody>
      </p:sp>
      <p:sp>
        <p:nvSpPr>
          <p:cNvPr id="6" name="TextBox 5"/>
          <p:cNvSpPr txBox="1"/>
          <p:nvPr/>
        </p:nvSpPr>
        <p:spPr>
          <a:xfrm>
            <a:off x="683568" y="5877272"/>
            <a:ext cx="4680520" cy="369332"/>
          </a:xfrm>
          <a:prstGeom prst="rect">
            <a:avLst/>
          </a:prstGeom>
          <a:noFill/>
        </p:spPr>
        <p:txBody>
          <a:bodyPr wrap="square" rtlCol="0">
            <a:spAutoFit/>
          </a:bodyPr>
          <a:lstStyle/>
          <a:p>
            <a:r>
              <a:rPr lang="en-GB" b="1" dirty="0"/>
              <a:t>*If continuing to a BA or MA Degree</a:t>
            </a:r>
          </a:p>
        </p:txBody>
      </p:sp>
    </p:spTree>
    <p:extLst>
      <p:ext uri="{BB962C8B-B14F-4D97-AF65-F5344CB8AC3E}">
        <p14:creationId xmlns:p14="http://schemas.microsoft.com/office/powerpoint/2010/main" val="1416732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505" y="0"/>
            <a:ext cx="8064895" cy="1754326"/>
          </a:xfrm>
          <a:prstGeom prst="rect">
            <a:avLst/>
          </a:prstGeom>
          <a:solidFill>
            <a:schemeClr val="accent1">
              <a:lumMod val="75000"/>
            </a:schemeClr>
          </a:solidFill>
        </p:spPr>
        <p:txBody>
          <a:bodyPr wrap="square" lIns="91440" tIns="45720" rIns="91440" bIns="45720">
            <a:spAutoFit/>
          </a:bodyPr>
          <a:lstStyle/>
          <a:p>
            <a:pPr algn="ctr"/>
            <a:r>
              <a:rPr lang="en-US" sz="5400" dirty="0">
                <a:ln w="0"/>
                <a:gradFill>
                  <a:gsLst>
                    <a:gs pos="21000">
                      <a:srgbClr val="53575C"/>
                    </a:gs>
                    <a:gs pos="88000">
                      <a:srgbClr val="C5C7CA"/>
                    </a:gs>
                  </a:gsLst>
                  <a:lin ang="5400000"/>
                </a:gradFill>
              </a:rPr>
              <a:t>DEGREE APPRENTICESHIPS</a:t>
            </a:r>
            <a:endParaRPr lang="en-US" sz="5400" b="0" cap="none" spc="0" dirty="0">
              <a:ln w="0"/>
              <a:gradFill>
                <a:gsLst>
                  <a:gs pos="21000">
                    <a:srgbClr val="53575C"/>
                  </a:gs>
                  <a:gs pos="88000">
                    <a:srgbClr val="C5C7CA"/>
                  </a:gs>
                </a:gsLst>
                <a:lin ang="5400000"/>
              </a:gradFill>
              <a:effectLst/>
            </a:endParaRPr>
          </a:p>
        </p:txBody>
      </p:sp>
      <p:sp>
        <p:nvSpPr>
          <p:cNvPr id="5" name="TextBox 4"/>
          <p:cNvSpPr txBox="1"/>
          <p:nvPr/>
        </p:nvSpPr>
        <p:spPr>
          <a:xfrm>
            <a:off x="179512" y="2060848"/>
            <a:ext cx="7776864" cy="3754874"/>
          </a:xfrm>
          <a:prstGeom prst="rect">
            <a:avLst/>
          </a:prstGeom>
          <a:noFill/>
        </p:spPr>
        <p:txBody>
          <a:bodyPr wrap="square" rtlCol="0">
            <a:spAutoFit/>
          </a:bodyPr>
          <a:lstStyle/>
          <a:p>
            <a:pPr marL="342900" indent="-342900">
              <a:buFont typeface="+mj-lt"/>
              <a:buAutoNum type="arabicPeriod"/>
            </a:pPr>
            <a:r>
              <a:rPr lang="en-GB" dirty="0"/>
              <a:t>The degree apprenticeship (Level 6 &amp; 7) has been designed to give students the best of both worlds – University and work</a:t>
            </a:r>
          </a:p>
          <a:p>
            <a:pPr marL="342900" indent="-342900">
              <a:buFont typeface="+mj-lt"/>
              <a:buAutoNum type="arabicPeriod"/>
            </a:pPr>
            <a:r>
              <a:rPr lang="en-GB" dirty="0"/>
              <a:t>Degree apprenticeship candidates work towards a </a:t>
            </a:r>
            <a:r>
              <a:rPr lang="en-GB" sz="2000" b="1" i="1" u="sng" dirty="0"/>
              <a:t>Bachelors or Masters Degree</a:t>
            </a:r>
          </a:p>
          <a:p>
            <a:pPr marL="342900" indent="-342900">
              <a:buFont typeface="+mj-lt"/>
              <a:buAutoNum type="arabicPeriod"/>
            </a:pPr>
            <a:r>
              <a:rPr lang="en-GB" dirty="0"/>
              <a:t>They get three to six years of professional work experience</a:t>
            </a:r>
          </a:p>
          <a:p>
            <a:pPr marL="342900" indent="-342900">
              <a:buFont typeface="+mj-lt"/>
              <a:buAutoNum type="arabicPeriod"/>
            </a:pPr>
            <a:r>
              <a:rPr lang="en-GB" dirty="0"/>
              <a:t>All apprentices earn a salary</a:t>
            </a:r>
          </a:p>
          <a:p>
            <a:pPr marL="342900" indent="-342900">
              <a:buFont typeface="+mj-lt"/>
              <a:buAutoNum type="arabicPeriod"/>
            </a:pPr>
            <a:r>
              <a:rPr lang="en-GB" dirty="0"/>
              <a:t>Apprentices will work for a minimum of 30 hours a week for 30 weeks a year. It’s like a full-time job, but you get the academic benefits of getting a degree-level qualification as well as the on-the-job experience of working in a professional environment</a:t>
            </a:r>
          </a:p>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p:txBody>
      </p:sp>
    </p:spTree>
    <p:extLst>
      <p:ext uri="{BB962C8B-B14F-4D97-AF65-F5344CB8AC3E}">
        <p14:creationId xmlns:p14="http://schemas.microsoft.com/office/powerpoint/2010/main" val="12727818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apprentice oyster car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4528461"/>
            <a:ext cx="3635896" cy="230968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899592" y="1"/>
            <a:ext cx="6255488" cy="908720"/>
          </a:xfrm>
        </p:spPr>
        <p:txBody>
          <a:bodyPr/>
          <a:lstStyle/>
          <a:p>
            <a:pPr algn="ctr"/>
            <a:r>
              <a:rPr lang="en-GB" dirty="0">
                <a:solidFill>
                  <a:srgbClr val="0070C0"/>
                </a:solidFill>
              </a:rPr>
              <a:t>Advantages</a:t>
            </a:r>
          </a:p>
        </p:txBody>
      </p:sp>
      <p:sp>
        <p:nvSpPr>
          <p:cNvPr id="4" name="TextBox 3"/>
          <p:cNvSpPr txBox="1"/>
          <p:nvPr/>
        </p:nvSpPr>
        <p:spPr>
          <a:xfrm>
            <a:off x="683568" y="1483909"/>
            <a:ext cx="6840760" cy="4601260"/>
          </a:xfrm>
          <a:prstGeom prst="rect">
            <a:avLst/>
          </a:prstGeom>
          <a:noFill/>
        </p:spPr>
        <p:txBody>
          <a:bodyPr wrap="square" rtlCol="0">
            <a:spAutoFit/>
          </a:bodyPr>
          <a:lstStyle/>
          <a:p>
            <a:pPr marL="274320" indent="-274320">
              <a:lnSpc>
                <a:spcPct val="90000"/>
              </a:lnSpc>
              <a:spcBef>
                <a:spcPts val="600"/>
              </a:spcBef>
              <a:buClr>
                <a:schemeClr val="tx2"/>
              </a:buClr>
              <a:buSzPct val="73000"/>
              <a:buFont typeface="Wingdings 2"/>
              <a:buChar char=""/>
            </a:pPr>
            <a:r>
              <a:rPr lang="en-GB" dirty="0"/>
              <a:t>Tuition fees paid by the employer and/or government</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Students will still have access to full university facilities - Student Union, Sports activities, Libraries etc.</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Students will graduate alongside their peers </a:t>
            </a:r>
            <a:r>
              <a:rPr lang="en-GB" b="1" dirty="0"/>
              <a:t>with a cap and gown</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You may even be eligible for public transport discounts such as the Apprentice Oyster photo card (London) </a:t>
            </a:r>
            <a:r>
              <a:rPr lang="en-GB" b="1" dirty="0"/>
              <a:t>which offers </a:t>
            </a:r>
            <a:r>
              <a:rPr lang="en-GB" dirty="0"/>
              <a:t>30% off certain journeys!</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Debt free</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Establish strong employer links</a:t>
            </a:r>
          </a:p>
        </p:txBody>
      </p:sp>
      <p:pic>
        <p:nvPicPr>
          <p:cNvPr id="1028" name="Picture 4" descr="Image result for cap and gow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V="1">
            <a:off x="6623772" y="14339"/>
            <a:ext cx="1801112" cy="2046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60002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par>
                          <p:cTn id="8" fill="hold">
                            <p:stCondLst>
                              <p:cond delay="3000"/>
                            </p:stCondLst>
                            <p:childTnLst>
                              <p:par>
                                <p:cTn id="9" presetID="6" presetClass="entr" presetSubtype="16"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circle(in)">
                                      <p:cBhvr>
                                        <p:cTn id="11" dur="3000"/>
                                        <p:tgtEl>
                                          <p:spTgt spid="1026"/>
                                        </p:tgtEl>
                                      </p:cBhvr>
                                    </p:animEffect>
                                  </p:childTnLst>
                                </p:cTn>
                              </p:par>
                              <p:par>
                                <p:cTn id="12" presetID="6" presetClass="entr" presetSubtype="16" fill="hold" nodeType="withEffect">
                                  <p:stCondLst>
                                    <p:cond delay="0"/>
                                  </p:stCondLst>
                                  <p:childTnLst>
                                    <p:set>
                                      <p:cBhvr>
                                        <p:cTn id="13" dur="1" fill="hold">
                                          <p:stCondLst>
                                            <p:cond delay="0"/>
                                          </p:stCondLst>
                                        </p:cTn>
                                        <p:tgtEl>
                                          <p:spTgt spid="1028"/>
                                        </p:tgtEl>
                                        <p:attrNameLst>
                                          <p:attrName>style.visibility</p:attrName>
                                        </p:attrNameLst>
                                      </p:cBhvr>
                                      <p:to>
                                        <p:strVal val="visible"/>
                                      </p:to>
                                    </p:set>
                                    <p:animEffect transition="in" filter="circle(in)">
                                      <p:cBhvr>
                                        <p:cTn id="14" dur="3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560" y="-30511"/>
            <a:ext cx="6255488" cy="1362075"/>
          </a:xfrm>
        </p:spPr>
        <p:txBody>
          <a:bodyPr/>
          <a:lstStyle/>
          <a:p>
            <a:r>
              <a:rPr lang="en-GB" dirty="0">
                <a:solidFill>
                  <a:srgbClr val="0070C0"/>
                </a:solidFill>
              </a:rPr>
              <a:t>Pay Rates</a:t>
            </a:r>
          </a:p>
        </p:txBody>
      </p:sp>
      <p:pic>
        <p:nvPicPr>
          <p:cNvPr id="2050" name="Picture 2" descr="C:\Users\MSRA4AJ5\AppData\Local\Microsoft\Windows\Temporary Internet Files\Content.IE5\N2CF9MKU\4353290261_8f2f769969_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50610" y="1772816"/>
            <a:ext cx="5160156" cy="3766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76752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outVertical)">
                                      <p:cBhvr>
                                        <p:cTn id="7"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0888" y="26814"/>
            <a:ext cx="11521280" cy="1362075"/>
          </a:xfrm>
        </p:spPr>
        <p:txBody>
          <a:bodyPr/>
          <a:lstStyle/>
          <a:p>
            <a:r>
              <a:rPr lang="en-GB" dirty="0">
                <a:solidFill>
                  <a:srgbClr val="0070C0"/>
                </a:solidFill>
              </a:rPr>
              <a:t>Highest Paid Apprenticeships</a:t>
            </a:r>
          </a:p>
        </p:txBody>
      </p:sp>
      <p:sp>
        <p:nvSpPr>
          <p:cNvPr id="3" name="Text Placeholder 2"/>
          <p:cNvSpPr>
            <a:spLocks noGrp="1"/>
          </p:cNvSpPr>
          <p:nvPr>
            <p:ph type="body" idx="1"/>
          </p:nvPr>
        </p:nvSpPr>
        <p:spPr>
          <a:xfrm>
            <a:off x="1835696" y="332656"/>
            <a:ext cx="6255488" cy="743507"/>
          </a:xfrm>
        </p:spPr>
        <p:txBody>
          <a:bodyPr/>
          <a:lstStyle/>
          <a:p>
            <a:r>
              <a:rPr lang="en-GB" dirty="0"/>
              <a:t>By industry (2018/2019)</a:t>
            </a:r>
          </a:p>
        </p:txBody>
      </p:sp>
      <p:graphicFrame>
        <p:nvGraphicFramePr>
          <p:cNvPr id="4" name="Table 3"/>
          <p:cNvGraphicFramePr>
            <a:graphicFrameLocks noGrp="1"/>
          </p:cNvGraphicFramePr>
          <p:nvPr>
            <p:extLst>
              <p:ext uri="{D42A27DB-BD31-4B8C-83A1-F6EECF244321}">
                <p14:modId xmlns:p14="http://schemas.microsoft.com/office/powerpoint/2010/main" val="3440094725"/>
              </p:ext>
            </p:extLst>
          </p:nvPr>
        </p:nvGraphicFramePr>
        <p:xfrm>
          <a:off x="246177" y="1628799"/>
          <a:ext cx="7578177" cy="4799588"/>
        </p:xfrm>
        <a:graphic>
          <a:graphicData uri="http://schemas.openxmlformats.org/drawingml/2006/table">
            <a:tbl>
              <a:tblPr firstRow="1" firstCol="1" bandRow="1">
                <a:tableStyleId>{21E4AEA4-8DFA-4A89-87EB-49C32662AFE0}</a:tableStyleId>
              </a:tblPr>
              <a:tblGrid>
                <a:gridCol w="2526059">
                  <a:extLst>
                    <a:ext uri="{9D8B030D-6E8A-4147-A177-3AD203B41FA5}">
                      <a16:colId xmlns:a16="http://schemas.microsoft.com/office/drawing/2014/main" val="20000"/>
                    </a:ext>
                  </a:extLst>
                </a:gridCol>
                <a:gridCol w="2526059">
                  <a:extLst>
                    <a:ext uri="{9D8B030D-6E8A-4147-A177-3AD203B41FA5}">
                      <a16:colId xmlns:a16="http://schemas.microsoft.com/office/drawing/2014/main" val="20001"/>
                    </a:ext>
                  </a:extLst>
                </a:gridCol>
                <a:gridCol w="2526059">
                  <a:extLst>
                    <a:ext uri="{9D8B030D-6E8A-4147-A177-3AD203B41FA5}">
                      <a16:colId xmlns:a16="http://schemas.microsoft.com/office/drawing/2014/main" val="20002"/>
                    </a:ext>
                  </a:extLst>
                </a:gridCol>
              </a:tblGrid>
              <a:tr h="336171">
                <a:tc>
                  <a:txBody>
                    <a:bodyPr/>
                    <a:lstStyle/>
                    <a:p>
                      <a:pPr algn="ctr">
                        <a:lnSpc>
                          <a:spcPct val="115000"/>
                        </a:lnSpc>
                        <a:spcAft>
                          <a:spcPts val="1000"/>
                        </a:spcAft>
                      </a:pPr>
                      <a:endParaRPr lang="en-GB" sz="1200" dirty="0">
                        <a:effectLst/>
                        <a:latin typeface="Arial"/>
                        <a:ea typeface="Calibri"/>
                      </a:endParaRPr>
                    </a:p>
                  </a:txBody>
                  <a:tcPr marL="47625" marR="47625" marT="47625" marB="47625"/>
                </a:tc>
                <a:tc>
                  <a:txBody>
                    <a:bodyPr/>
                    <a:lstStyle/>
                    <a:p>
                      <a:pPr algn="ctr">
                        <a:lnSpc>
                          <a:spcPct val="115000"/>
                        </a:lnSpc>
                        <a:spcAft>
                          <a:spcPts val="1000"/>
                        </a:spcAft>
                      </a:pPr>
                      <a:r>
                        <a:rPr lang="en-GB" sz="1200" dirty="0">
                          <a:effectLst/>
                        </a:rPr>
                        <a:t>INDUSTRY</a:t>
                      </a:r>
                      <a:endParaRPr lang="en-GB" sz="1200" dirty="0">
                        <a:effectLst/>
                        <a:latin typeface="Arial"/>
                        <a:ea typeface="Calibri"/>
                      </a:endParaRPr>
                    </a:p>
                  </a:txBody>
                  <a:tcPr marL="47625" marR="47625" marT="47625" marB="47625"/>
                </a:tc>
                <a:tc>
                  <a:txBody>
                    <a:bodyPr/>
                    <a:lstStyle/>
                    <a:p>
                      <a:pPr algn="ctr">
                        <a:lnSpc>
                          <a:spcPct val="115000"/>
                        </a:lnSpc>
                        <a:spcAft>
                          <a:spcPts val="1000"/>
                        </a:spcAft>
                      </a:pPr>
                      <a:r>
                        <a:rPr lang="en-GB" sz="1200">
                          <a:effectLst/>
                        </a:rPr>
                        <a:t>AVERAGE SALARY</a:t>
                      </a:r>
                      <a:endParaRPr lang="en-GB" sz="1200">
                        <a:effectLst/>
                        <a:latin typeface="Arial"/>
                        <a:ea typeface="Calibri"/>
                      </a:endParaRPr>
                    </a:p>
                  </a:txBody>
                  <a:tcPr marL="47625" marR="47625" marT="47625" marB="47625"/>
                </a:tc>
                <a:extLst>
                  <a:ext uri="{0D108BD9-81ED-4DB2-BD59-A6C34878D82A}">
                    <a16:rowId xmlns:a16="http://schemas.microsoft.com/office/drawing/2014/main" val="10000"/>
                  </a:ext>
                </a:extLst>
              </a:tr>
              <a:tr h="308144">
                <a:tc>
                  <a:txBody>
                    <a:bodyPr/>
                    <a:lstStyle/>
                    <a:p>
                      <a:pPr algn="ctr">
                        <a:lnSpc>
                          <a:spcPct val="115000"/>
                        </a:lnSpc>
                        <a:spcAft>
                          <a:spcPts val="1000"/>
                        </a:spcAft>
                      </a:pPr>
                      <a:r>
                        <a:rPr lang="en-GB" sz="1050">
                          <a:effectLst/>
                        </a:rPr>
                        <a:t>1</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Accountancy</a:t>
                      </a:r>
                      <a:endParaRPr lang="en-GB" sz="1200" dirty="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£17,988</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01"/>
                  </a:ext>
                </a:extLst>
              </a:tr>
              <a:tr h="550819">
                <a:tc>
                  <a:txBody>
                    <a:bodyPr/>
                    <a:lstStyle/>
                    <a:p>
                      <a:pPr algn="ctr">
                        <a:lnSpc>
                          <a:spcPct val="115000"/>
                        </a:lnSpc>
                        <a:spcAft>
                          <a:spcPts val="1000"/>
                        </a:spcAft>
                      </a:pPr>
                      <a:r>
                        <a:rPr lang="en-GB" sz="1050">
                          <a:effectLst/>
                        </a:rPr>
                        <a:t>2</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a:effectLst/>
                        </a:rPr>
                        <a:t>Government/Not for Profit</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£17,472</a:t>
                      </a:r>
                      <a:br>
                        <a:rPr lang="en-GB" sz="1050" dirty="0">
                          <a:effectLst/>
                        </a:rPr>
                      </a:b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02"/>
                  </a:ext>
                </a:extLst>
              </a:tr>
              <a:tr h="308144">
                <a:tc>
                  <a:txBody>
                    <a:bodyPr/>
                    <a:lstStyle/>
                    <a:p>
                      <a:pPr algn="ctr">
                        <a:lnSpc>
                          <a:spcPct val="115000"/>
                        </a:lnSpc>
                        <a:spcAft>
                          <a:spcPts val="1000"/>
                        </a:spcAft>
                      </a:pPr>
                      <a:r>
                        <a:rPr lang="en-GB" sz="1050">
                          <a:effectLst/>
                        </a:rPr>
                        <a:t>3​​​​​</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Banking/Finance</a:t>
                      </a:r>
                      <a:endParaRPr lang="en-GB" sz="1200" dirty="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£20,218</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03"/>
                  </a:ext>
                </a:extLst>
              </a:tr>
              <a:tr h="308144">
                <a:tc>
                  <a:txBody>
                    <a:bodyPr/>
                    <a:lstStyle/>
                    <a:p>
                      <a:pPr algn="ctr">
                        <a:lnSpc>
                          <a:spcPct val="115000"/>
                        </a:lnSpc>
                        <a:spcAft>
                          <a:spcPts val="1000"/>
                        </a:spcAft>
                      </a:pPr>
                      <a:r>
                        <a:rPr lang="en-GB" sz="1050">
                          <a:effectLst/>
                        </a:rPr>
                        <a:t>4</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Energy/Utilities</a:t>
                      </a:r>
                      <a:endParaRPr lang="en-GB" sz="1200" dirty="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£15,995</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04"/>
                  </a:ext>
                </a:extLst>
              </a:tr>
              <a:tr h="523014">
                <a:tc>
                  <a:txBody>
                    <a:bodyPr/>
                    <a:lstStyle/>
                    <a:p>
                      <a:pPr algn="ctr">
                        <a:lnSpc>
                          <a:spcPct val="115000"/>
                        </a:lnSpc>
                        <a:spcAft>
                          <a:spcPts val="1000"/>
                        </a:spcAft>
                      </a:pPr>
                      <a:r>
                        <a:rPr lang="en-GB" sz="1050">
                          <a:effectLst/>
                        </a:rPr>
                        <a:t>5</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Insurance, Asset &amp; Investment Management</a:t>
                      </a:r>
                      <a:endParaRPr lang="en-GB" sz="1200" dirty="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£19,034</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05"/>
                  </a:ext>
                </a:extLst>
              </a:tr>
              <a:tr h="308144">
                <a:tc>
                  <a:txBody>
                    <a:bodyPr/>
                    <a:lstStyle/>
                    <a:p>
                      <a:pPr algn="ctr">
                        <a:lnSpc>
                          <a:spcPct val="115000"/>
                        </a:lnSpc>
                        <a:spcAft>
                          <a:spcPts val="1000"/>
                        </a:spcAft>
                      </a:pPr>
                      <a:r>
                        <a:rPr lang="en-GB" sz="1050" dirty="0">
                          <a:effectLst/>
                        </a:rPr>
                        <a:t>6</a:t>
                      </a:r>
                      <a:endParaRPr lang="en-GB" sz="1200" dirty="0">
                        <a:effectLst/>
                        <a:latin typeface="Arial"/>
                        <a:ea typeface="Calibri"/>
                      </a:endParaRPr>
                    </a:p>
                  </a:txBody>
                  <a:tcPr marL="47625" marR="47625" marT="47625" marB="47625" anchor="ctr"/>
                </a:tc>
                <a:tc>
                  <a:txBody>
                    <a:bodyPr/>
                    <a:lstStyle/>
                    <a:p>
                      <a:pPr algn="ctr">
                        <a:lnSpc>
                          <a:spcPct val="115000"/>
                        </a:lnSpc>
                        <a:spcAft>
                          <a:spcPts val="1000"/>
                        </a:spcAft>
                      </a:pPr>
                      <a:r>
                        <a:rPr lang="en-GB" sz="1050">
                          <a:effectLst/>
                        </a:rPr>
                        <a:t>IT &amp; Consultancy</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£18,331</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06"/>
                  </a:ext>
                </a:extLst>
              </a:tr>
              <a:tr h="308144">
                <a:tc>
                  <a:txBody>
                    <a:bodyPr/>
                    <a:lstStyle/>
                    <a:p>
                      <a:pPr algn="ctr">
                        <a:lnSpc>
                          <a:spcPct val="115000"/>
                        </a:lnSpc>
                        <a:spcAft>
                          <a:spcPts val="1000"/>
                        </a:spcAft>
                      </a:pPr>
                      <a:r>
                        <a:rPr lang="en-GB" sz="1050">
                          <a:effectLst/>
                        </a:rPr>
                        <a:t>7</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a:effectLst/>
                        </a:rPr>
                        <a:t>Engineering</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£17,440</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07"/>
                  </a:ext>
                </a:extLst>
              </a:tr>
              <a:tr h="308144">
                <a:tc>
                  <a:txBody>
                    <a:bodyPr/>
                    <a:lstStyle/>
                    <a:p>
                      <a:pPr algn="ctr">
                        <a:lnSpc>
                          <a:spcPct val="115000"/>
                        </a:lnSpc>
                        <a:spcAft>
                          <a:spcPts val="1000"/>
                        </a:spcAft>
                      </a:pPr>
                      <a:r>
                        <a:rPr lang="en-GB" sz="1050">
                          <a:effectLst/>
                        </a:rPr>
                        <a:t>8</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a:effectLst/>
                        </a:rPr>
                        <a:t>Business</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£17,563</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08"/>
                  </a:ext>
                </a:extLst>
              </a:tr>
              <a:tr h="308144">
                <a:tc>
                  <a:txBody>
                    <a:bodyPr/>
                    <a:lstStyle/>
                    <a:p>
                      <a:pPr algn="ctr">
                        <a:lnSpc>
                          <a:spcPct val="115000"/>
                        </a:lnSpc>
                        <a:spcAft>
                          <a:spcPts val="1000"/>
                        </a:spcAft>
                      </a:pPr>
                      <a:r>
                        <a:rPr lang="en-GB" sz="1050">
                          <a:effectLst/>
                        </a:rPr>
                        <a:t>9</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a:effectLst/>
                        </a:rPr>
                        <a:t>Construction</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£16,703</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09"/>
                  </a:ext>
                </a:extLst>
              </a:tr>
              <a:tr h="308144">
                <a:tc>
                  <a:txBody>
                    <a:bodyPr/>
                    <a:lstStyle/>
                    <a:p>
                      <a:pPr algn="ctr">
                        <a:lnSpc>
                          <a:spcPct val="115000"/>
                        </a:lnSpc>
                        <a:spcAft>
                          <a:spcPts val="1000"/>
                        </a:spcAft>
                      </a:pPr>
                      <a:r>
                        <a:rPr lang="en-GB" sz="1050">
                          <a:effectLst/>
                        </a:rPr>
                        <a:t>10</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FMCG/Retail</a:t>
                      </a:r>
                      <a:endParaRPr lang="en-GB" sz="1200" dirty="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£15,441</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10"/>
                  </a:ext>
                </a:extLst>
              </a:tr>
              <a:tr h="308144">
                <a:tc>
                  <a:txBody>
                    <a:bodyPr/>
                    <a:lstStyle/>
                    <a:p>
                      <a:pPr algn="ctr">
                        <a:lnSpc>
                          <a:spcPct val="115000"/>
                        </a:lnSpc>
                        <a:spcAft>
                          <a:spcPts val="1000"/>
                        </a:spcAft>
                      </a:pPr>
                      <a:r>
                        <a:rPr lang="en-GB" sz="1050">
                          <a:effectLst/>
                        </a:rPr>
                        <a:t>11</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a:effectLst/>
                        </a:rPr>
                        <a:t>Science &amp; Pharmaceuticals</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£15,437</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11"/>
                  </a:ext>
                </a:extLst>
              </a:tr>
              <a:tr h="308144">
                <a:tc>
                  <a:txBody>
                    <a:bodyPr/>
                    <a:lstStyle/>
                    <a:p>
                      <a:pPr algn="ctr">
                        <a:lnSpc>
                          <a:spcPct val="115000"/>
                        </a:lnSpc>
                        <a:spcAft>
                          <a:spcPts val="1000"/>
                        </a:spcAft>
                      </a:pPr>
                      <a:r>
                        <a:rPr lang="en-GB" sz="1050">
                          <a:effectLst/>
                        </a:rPr>
                        <a:t>12</a:t>
                      </a:r>
                      <a:endParaRPr lang="en-GB" sz="120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Recruitment</a:t>
                      </a:r>
                      <a:endParaRPr lang="en-GB" sz="1200" dirty="0">
                        <a:effectLst/>
                        <a:latin typeface="Arial"/>
                        <a:ea typeface="Calibri"/>
                      </a:endParaRPr>
                    </a:p>
                  </a:txBody>
                  <a:tcPr marL="47625" marR="47625" marT="47625" marB="47625" anchor="ctr"/>
                </a:tc>
                <a:tc>
                  <a:txBody>
                    <a:bodyPr/>
                    <a:lstStyle/>
                    <a:p>
                      <a:pPr algn="ctr">
                        <a:lnSpc>
                          <a:spcPct val="115000"/>
                        </a:lnSpc>
                        <a:spcAft>
                          <a:spcPts val="1000"/>
                        </a:spcAft>
                      </a:pPr>
                      <a:r>
                        <a:rPr lang="en-GB" sz="1050" dirty="0">
                          <a:effectLst/>
                        </a:rPr>
                        <a:t>£10,660</a:t>
                      </a:r>
                      <a:endParaRPr lang="en-GB" sz="1200" dirty="0">
                        <a:effectLst/>
                        <a:latin typeface="Arial"/>
                        <a:ea typeface="Calibri"/>
                      </a:endParaRPr>
                    </a:p>
                  </a:txBody>
                  <a:tcPr marL="47625" marR="47625" marT="47625" marB="47625" anchor="ctr"/>
                </a:tc>
                <a:extLst>
                  <a:ext uri="{0D108BD9-81ED-4DB2-BD59-A6C34878D82A}">
                    <a16:rowId xmlns:a16="http://schemas.microsoft.com/office/drawing/2014/main" val="10012"/>
                  </a:ext>
                </a:extLst>
              </a:tr>
              <a:tr h="308144">
                <a:tc>
                  <a:txBody>
                    <a:bodyPr/>
                    <a:lstStyle/>
                    <a:p>
                      <a:pPr algn="ctr">
                        <a:lnSpc>
                          <a:spcPct val="115000"/>
                        </a:lnSpc>
                        <a:spcAft>
                          <a:spcPts val="1000"/>
                        </a:spcAft>
                      </a:pPr>
                      <a:r>
                        <a:rPr lang="en-GB" sz="1200" dirty="0">
                          <a:effectLst/>
                          <a:latin typeface="Arial"/>
                          <a:ea typeface="Calibri"/>
                        </a:rPr>
                        <a:t>13</a:t>
                      </a:r>
                    </a:p>
                  </a:txBody>
                  <a:tcPr marL="47625" marR="47625" marT="47625" marB="47625" anchor="ctr"/>
                </a:tc>
                <a:tc>
                  <a:txBody>
                    <a:bodyPr/>
                    <a:lstStyle/>
                    <a:p>
                      <a:pPr algn="ctr">
                        <a:lnSpc>
                          <a:spcPct val="115000"/>
                        </a:lnSpc>
                        <a:spcAft>
                          <a:spcPts val="1000"/>
                        </a:spcAft>
                      </a:pPr>
                      <a:r>
                        <a:rPr lang="en-GB" sz="1200" dirty="0">
                          <a:effectLst/>
                          <a:latin typeface="Arial"/>
                          <a:ea typeface="Calibri"/>
                        </a:rPr>
                        <a:t>Law</a:t>
                      </a:r>
                    </a:p>
                  </a:txBody>
                  <a:tcPr marL="47625" marR="47625" marT="47625" marB="47625" anchor="ctr"/>
                </a:tc>
                <a:tc>
                  <a:txBody>
                    <a:bodyPr/>
                    <a:lstStyle/>
                    <a:p>
                      <a:pPr algn="ctr">
                        <a:lnSpc>
                          <a:spcPct val="115000"/>
                        </a:lnSpc>
                        <a:spcAft>
                          <a:spcPts val="1000"/>
                        </a:spcAft>
                      </a:pPr>
                      <a:r>
                        <a:rPr lang="en-GB" sz="1200" dirty="0">
                          <a:effectLst/>
                          <a:latin typeface="Arial"/>
                          <a:ea typeface="Calibri"/>
                        </a:rPr>
                        <a:t>16,405</a:t>
                      </a:r>
                    </a:p>
                  </a:txBody>
                  <a:tcPr marL="47625" marR="47625" marT="47625" marB="47625" anchor="ctr"/>
                </a:tc>
                <a:extLst>
                  <a:ext uri="{0D108BD9-81ED-4DB2-BD59-A6C34878D82A}">
                    <a16:rowId xmlns:a16="http://schemas.microsoft.com/office/drawing/2014/main" val="487769976"/>
                  </a:ext>
                </a:extLst>
              </a:tr>
            </a:tbl>
          </a:graphicData>
        </a:graphic>
      </p:graphicFrame>
      <p:sp>
        <p:nvSpPr>
          <p:cNvPr id="5" name="TextBox 4"/>
          <p:cNvSpPr txBox="1"/>
          <p:nvPr/>
        </p:nvSpPr>
        <p:spPr>
          <a:xfrm>
            <a:off x="6084168" y="6655518"/>
            <a:ext cx="3456384" cy="261610"/>
          </a:xfrm>
          <a:prstGeom prst="rect">
            <a:avLst/>
          </a:prstGeom>
          <a:noFill/>
        </p:spPr>
        <p:txBody>
          <a:bodyPr wrap="square" rtlCol="0">
            <a:spAutoFit/>
          </a:bodyPr>
          <a:lstStyle/>
          <a:p>
            <a:r>
              <a:rPr lang="en-GB" sz="1100" dirty="0"/>
              <a:t>Source: </a:t>
            </a:r>
            <a:r>
              <a:rPr lang="en-GB" sz="1050" dirty="0" err="1"/>
              <a:t>RateMyApprenticeship</a:t>
            </a:r>
            <a:r>
              <a:rPr lang="en-GB" sz="1100" dirty="0"/>
              <a:t> </a:t>
            </a:r>
          </a:p>
        </p:txBody>
      </p:sp>
    </p:spTree>
    <p:extLst>
      <p:ext uri="{BB962C8B-B14F-4D97-AF65-F5344CB8AC3E}">
        <p14:creationId xmlns:p14="http://schemas.microsoft.com/office/powerpoint/2010/main" val="35729951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0"/>
            <a:ext cx="6255488" cy="1362075"/>
          </a:xfrm>
        </p:spPr>
        <p:txBody>
          <a:bodyPr/>
          <a:lstStyle/>
          <a:p>
            <a:r>
              <a:rPr lang="en-GB" dirty="0">
                <a:solidFill>
                  <a:srgbClr val="0070C0"/>
                </a:solidFill>
              </a:rPr>
              <a:t>Retention</a:t>
            </a:r>
          </a:p>
        </p:txBody>
      </p:sp>
      <p:sp>
        <p:nvSpPr>
          <p:cNvPr id="4" name="TextBox 3"/>
          <p:cNvSpPr txBox="1"/>
          <p:nvPr/>
        </p:nvSpPr>
        <p:spPr>
          <a:xfrm>
            <a:off x="1243769" y="1937268"/>
            <a:ext cx="5760640" cy="3142399"/>
          </a:xfrm>
          <a:prstGeom prst="rect">
            <a:avLst/>
          </a:prstGeom>
          <a:noFill/>
        </p:spPr>
        <p:txBody>
          <a:bodyPr wrap="square" rtlCol="0">
            <a:spAutoFit/>
          </a:bodyPr>
          <a:lstStyle/>
          <a:p>
            <a:pPr marL="274320" indent="-274320">
              <a:lnSpc>
                <a:spcPct val="90000"/>
              </a:lnSpc>
              <a:spcBef>
                <a:spcPts val="600"/>
              </a:spcBef>
              <a:buClr>
                <a:schemeClr val="tx2"/>
              </a:buClr>
              <a:buSzPct val="73000"/>
              <a:buFont typeface="Wingdings 2"/>
              <a:buChar char=""/>
            </a:pPr>
            <a:r>
              <a:rPr lang="en-GB" sz="2200" dirty="0"/>
              <a:t>Around 90% of apprentices stay in employment.</a:t>
            </a:r>
          </a:p>
          <a:p>
            <a:pPr marL="274320" indent="-274320">
              <a:lnSpc>
                <a:spcPct val="90000"/>
              </a:lnSpc>
              <a:spcBef>
                <a:spcPts val="600"/>
              </a:spcBef>
              <a:buClr>
                <a:schemeClr val="tx2"/>
              </a:buClr>
              <a:buSzPct val="73000"/>
              <a:buFont typeface="Wingdings 2"/>
              <a:buChar char=""/>
            </a:pPr>
            <a:endParaRPr lang="en-GB" sz="2200" dirty="0"/>
          </a:p>
          <a:p>
            <a:pPr marL="274320" indent="-274320">
              <a:lnSpc>
                <a:spcPct val="90000"/>
              </a:lnSpc>
              <a:spcBef>
                <a:spcPts val="600"/>
              </a:spcBef>
              <a:buClr>
                <a:schemeClr val="tx2"/>
              </a:buClr>
              <a:buSzPct val="73000"/>
              <a:buFont typeface="Wingdings 2"/>
              <a:buChar char=""/>
            </a:pPr>
            <a:r>
              <a:rPr lang="en-GB" sz="2200" dirty="0"/>
              <a:t>71% of apprentices stay with the same employer</a:t>
            </a:r>
          </a:p>
          <a:p>
            <a:pPr marL="274320" indent="-274320">
              <a:lnSpc>
                <a:spcPct val="90000"/>
              </a:lnSpc>
              <a:spcBef>
                <a:spcPts val="600"/>
              </a:spcBef>
              <a:buClr>
                <a:schemeClr val="tx2"/>
              </a:buClr>
              <a:buSzPct val="73000"/>
              <a:buFont typeface="Wingdings 2"/>
              <a:buChar char=""/>
            </a:pPr>
            <a:endParaRPr lang="en-GB" sz="2200" dirty="0"/>
          </a:p>
          <a:p>
            <a:pPr marL="274320" indent="-274320">
              <a:lnSpc>
                <a:spcPct val="90000"/>
              </a:lnSpc>
              <a:spcBef>
                <a:spcPts val="600"/>
              </a:spcBef>
              <a:buClr>
                <a:schemeClr val="tx2"/>
              </a:buClr>
              <a:buSzPct val="73000"/>
              <a:buFont typeface="Wingdings 2"/>
              <a:buChar char=""/>
            </a:pPr>
            <a:r>
              <a:rPr lang="en-GB" sz="2200" dirty="0"/>
              <a:t>Most common reason for changing companies are due to applying for better jobs with more pay and/or responsibility</a:t>
            </a:r>
          </a:p>
        </p:txBody>
      </p:sp>
    </p:spTree>
    <p:extLst>
      <p:ext uri="{BB962C8B-B14F-4D97-AF65-F5344CB8AC3E}">
        <p14:creationId xmlns:p14="http://schemas.microsoft.com/office/powerpoint/2010/main" val="102887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552" y="0"/>
            <a:ext cx="6255488" cy="1362075"/>
          </a:xfrm>
        </p:spPr>
        <p:txBody>
          <a:bodyPr/>
          <a:lstStyle/>
          <a:p>
            <a:r>
              <a:rPr lang="en-GB" dirty="0">
                <a:solidFill>
                  <a:srgbClr val="0070C0"/>
                </a:solidFill>
              </a:rPr>
              <a:t>Availability</a:t>
            </a:r>
          </a:p>
        </p:txBody>
      </p:sp>
      <p:sp>
        <p:nvSpPr>
          <p:cNvPr id="3" name="Text Placeholder 2"/>
          <p:cNvSpPr>
            <a:spLocks noGrp="1"/>
          </p:cNvSpPr>
          <p:nvPr>
            <p:ph type="body" idx="1"/>
          </p:nvPr>
        </p:nvSpPr>
        <p:spPr>
          <a:xfrm>
            <a:off x="1403648" y="332656"/>
            <a:ext cx="6399504" cy="671499"/>
          </a:xfrm>
        </p:spPr>
        <p:txBody>
          <a:bodyPr>
            <a:normAutofit/>
          </a:bodyPr>
          <a:lstStyle/>
          <a:p>
            <a:endParaRPr lang="en-GB" sz="1600" dirty="0"/>
          </a:p>
        </p:txBody>
      </p:sp>
      <p:sp>
        <p:nvSpPr>
          <p:cNvPr id="5" name="Rectangle 4"/>
          <p:cNvSpPr/>
          <p:nvPr/>
        </p:nvSpPr>
        <p:spPr>
          <a:xfrm>
            <a:off x="2286000" y="3105835"/>
            <a:ext cx="4572000" cy="646331"/>
          </a:xfrm>
          <a:prstGeom prst="rect">
            <a:avLst/>
          </a:prstGeom>
        </p:spPr>
        <p:txBody>
          <a:bodyPr>
            <a:spAutoFit/>
          </a:bodyPr>
          <a:lstStyle/>
          <a:p>
            <a:r>
              <a:rPr lang="en-GB" dirty="0">
                <a:solidFill>
                  <a:schemeClr val="bg2">
                    <a:lumMod val="10000"/>
                  </a:schemeClr>
                </a:solidFill>
                <a:hlinkClick r:id="rId2"/>
              </a:rPr>
              <a:t>https://www.ratemyapprenticeship.co.uk/search?programme=20&amp;show=jobs</a:t>
            </a:r>
            <a:endParaRPr lang="en-GB" dirty="0">
              <a:solidFill>
                <a:schemeClr val="bg2">
                  <a:lumMod val="10000"/>
                </a:schemeClr>
              </a:solidFill>
            </a:endParaRPr>
          </a:p>
        </p:txBody>
      </p:sp>
      <p:sp>
        <p:nvSpPr>
          <p:cNvPr id="6" name="TextBox 5"/>
          <p:cNvSpPr txBox="1"/>
          <p:nvPr/>
        </p:nvSpPr>
        <p:spPr>
          <a:xfrm>
            <a:off x="2078009" y="4869160"/>
            <a:ext cx="4942263" cy="646331"/>
          </a:xfrm>
          <a:prstGeom prst="rect">
            <a:avLst/>
          </a:prstGeom>
          <a:noFill/>
        </p:spPr>
        <p:txBody>
          <a:bodyPr wrap="square" rtlCol="0">
            <a:spAutoFit/>
          </a:bodyPr>
          <a:lstStyle/>
          <a:p>
            <a:r>
              <a:rPr lang="en-GB" dirty="0">
                <a:hlinkClick r:id="rId3"/>
              </a:rPr>
              <a:t>https://www.youtube.com/watch?v=keeoHMPiJ2A</a:t>
            </a:r>
            <a:endParaRPr lang="en-GB" dirty="0"/>
          </a:p>
        </p:txBody>
      </p:sp>
    </p:spTree>
    <p:extLst>
      <p:ext uri="{BB962C8B-B14F-4D97-AF65-F5344CB8AC3E}">
        <p14:creationId xmlns:p14="http://schemas.microsoft.com/office/powerpoint/2010/main" val="27867608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59532" y="1184592"/>
            <a:ext cx="7344816" cy="671499"/>
          </a:xfrm>
        </p:spPr>
        <p:txBody>
          <a:bodyPr>
            <a:noAutofit/>
          </a:bodyPr>
          <a:lstStyle/>
          <a:p>
            <a:pPr algn="ctr"/>
            <a:r>
              <a:rPr lang="en-GB" sz="2800" b="1" cap="all" dirty="0">
                <a:ln w="500">
                  <a:solidFill>
                    <a:schemeClr val="tx2">
                      <a:shade val="20000"/>
                      <a:satMod val="120000"/>
                    </a:schemeClr>
                  </a:solidFill>
                </a:ln>
                <a:solidFill>
                  <a:srgbClr val="0070C0"/>
                </a:solidFill>
                <a:latin typeface="+mj-lt"/>
                <a:ea typeface="+mj-ea"/>
                <a:cs typeface="+mj-cs"/>
              </a:rPr>
              <a:t>Universities and Higher Education Institutions delivering apprenticeships:</a:t>
            </a:r>
          </a:p>
          <a:p>
            <a:endParaRPr lang="en-GB" sz="900" dirty="0"/>
          </a:p>
          <a:p>
            <a:r>
              <a:rPr lang="en-GB" sz="900" dirty="0"/>
              <a:t>:</a:t>
            </a:r>
          </a:p>
        </p:txBody>
      </p:sp>
      <p:grpSp>
        <p:nvGrpSpPr>
          <p:cNvPr id="4" name="Group 3"/>
          <p:cNvGrpSpPr/>
          <p:nvPr/>
        </p:nvGrpSpPr>
        <p:grpSpPr>
          <a:xfrm>
            <a:off x="1014252" y="1773165"/>
            <a:ext cx="6581278" cy="4045644"/>
            <a:chOff x="1115616" y="2809657"/>
            <a:chExt cx="6581278" cy="4045644"/>
          </a:xfrm>
        </p:grpSpPr>
        <p:pic>
          <p:nvPicPr>
            <p:cNvPr id="512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327" t="29189" r="66120" b="37646"/>
            <a:stretch/>
          </p:blipFill>
          <p:spPr bwMode="auto">
            <a:xfrm>
              <a:off x="1288182" y="2809657"/>
              <a:ext cx="6408712" cy="40456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Oval 4"/>
            <p:cNvSpPr/>
            <p:nvPr/>
          </p:nvSpPr>
          <p:spPr>
            <a:xfrm>
              <a:off x="3448422" y="3205426"/>
              <a:ext cx="1987674" cy="136467"/>
            </a:xfrm>
            <a:prstGeom prst="ellipse">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5148064" y="5157192"/>
              <a:ext cx="2088232" cy="180020"/>
            </a:xfrm>
            <a:prstGeom prst="ellipse">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6381328"/>
              <a:ext cx="2088232" cy="180020"/>
            </a:xfrm>
            <a:prstGeom prst="ellipse">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1115616" y="4555227"/>
              <a:ext cx="2088232" cy="180020"/>
            </a:xfrm>
            <a:prstGeom prst="ellipse">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1345512" y="5337212"/>
              <a:ext cx="2088232" cy="180020"/>
            </a:xfrm>
            <a:prstGeom prst="ellipse">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448422" y="3342359"/>
              <a:ext cx="2088232" cy="180020"/>
            </a:xfrm>
            <a:prstGeom prst="ellipse">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5292080" y="3068960"/>
              <a:ext cx="1728192" cy="272933"/>
            </a:xfrm>
            <a:prstGeom prst="ellipse">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 name="TextBox 5"/>
          <p:cNvSpPr txBox="1"/>
          <p:nvPr/>
        </p:nvSpPr>
        <p:spPr>
          <a:xfrm>
            <a:off x="5327576" y="6252430"/>
            <a:ext cx="3816424" cy="307777"/>
          </a:xfrm>
          <a:prstGeom prst="rect">
            <a:avLst/>
          </a:prstGeom>
          <a:noFill/>
        </p:spPr>
        <p:txBody>
          <a:bodyPr wrap="square" rtlCol="0">
            <a:spAutoFit/>
          </a:bodyPr>
          <a:lstStyle/>
          <a:p>
            <a:r>
              <a:rPr lang="en-GB" sz="1400" dirty="0"/>
              <a:t>… 7 of which are based in London</a:t>
            </a:r>
          </a:p>
        </p:txBody>
      </p:sp>
    </p:spTree>
    <p:extLst>
      <p:ext uri="{BB962C8B-B14F-4D97-AF65-F5344CB8AC3E}">
        <p14:creationId xmlns:p14="http://schemas.microsoft.com/office/powerpoint/2010/main" val="41041761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1547"/>
            <a:ext cx="6255488" cy="1362075"/>
          </a:xfrm>
        </p:spPr>
        <p:txBody>
          <a:bodyPr/>
          <a:lstStyle/>
          <a:p>
            <a:pPr algn="ctr"/>
            <a:r>
              <a:rPr lang="en-GB" dirty="0">
                <a:solidFill>
                  <a:srgbClr val="0070C0"/>
                </a:solidFill>
              </a:rPr>
              <a:t>How to find an Apprenticeship</a:t>
            </a:r>
          </a:p>
        </p:txBody>
      </p:sp>
      <p:sp>
        <p:nvSpPr>
          <p:cNvPr id="4" name="TextBox 3"/>
          <p:cNvSpPr txBox="1"/>
          <p:nvPr/>
        </p:nvSpPr>
        <p:spPr>
          <a:xfrm>
            <a:off x="539552" y="1772816"/>
            <a:ext cx="6984776" cy="3853363"/>
          </a:xfrm>
          <a:prstGeom prst="rect">
            <a:avLst/>
          </a:prstGeom>
          <a:noFill/>
        </p:spPr>
        <p:txBody>
          <a:bodyPr wrap="square" rtlCol="0">
            <a:spAutoFit/>
          </a:bodyPr>
          <a:lstStyle/>
          <a:p>
            <a:pPr marL="274320" indent="-274320">
              <a:lnSpc>
                <a:spcPct val="90000"/>
              </a:lnSpc>
              <a:spcBef>
                <a:spcPts val="600"/>
              </a:spcBef>
              <a:buClr>
                <a:schemeClr val="tx2"/>
              </a:buClr>
              <a:buSzPct val="73000"/>
              <a:buFont typeface="Wingdings 2"/>
              <a:buChar char=""/>
            </a:pPr>
            <a:r>
              <a:rPr lang="en-GB" dirty="0"/>
              <a:t>Register with ‘Find an Apprenticeship’</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Explore the options on this site</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Apply for the jobs that interest you</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Set up alerts</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Look at the employers website</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Make some extra effort! – Contact the company direct, attend open days </a:t>
            </a:r>
            <a:r>
              <a:rPr lang="en-GB" dirty="0" err="1"/>
              <a:t>etc</a:t>
            </a:r>
            <a:endParaRPr lang="en-GB" dirty="0"/>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843" t="9095" r="37425" b="33500"/>
          <a:stretch/>
        </p:blipFill>
        <p:spPr bwMode="auto">
          <a:xfrm>
            <a:off x="539552" y="738538"/>
            <a:ext cx="7272808" cy="5880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78016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par>
                          <p:cTn id="8" fill="hold">
                            <p:stCondLst>
                              <p:cond delay="3000"/>
                            </p:stCondLst>
                            <p:childTnLst>
                              <p:par>
                                <p:cTn id="9" presetID="6" presetClass="entr" presetSubtype="16"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circle(in)">
                                      <p:cBhvr>
                                        <p:cTn id="11"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6255488" cy="1362075"/>
          </a:xfrm>
        </p:spPr>
        <p:txBody>
          <a:bodyPr/>
          <a:lstStyle/>
          <a:p>
            <a:r>
              <a:rPr lang="en-GB" dirty="0">
                <a:solidFill>
                  <a:srgbClr val="0070C0"/>
                </a:solidFill>
              </a:rPr>
              <a:t>The process</a:t>
            </a:r>
          </a:p>
        </p:txBody>
      </p:sp>
      <p:sp>
        <p:nvSpPr>
          <p:cNvPr id="4" name="TextBox 3"/>
          <p:cNvSpPr txBox="1"/>
          <p:nvPr/>
        </p:nvSpPr>
        <p:spPr>
          <a:xfrm>
            <a:off x="678787" y="1340768"/>
            <a:ext cx="6984776" cy="2185214"/>
          </a:xfrm>
          <a:prstGeom prst="rect">
            <a:avLst/>
          </a:prstGeom>
          <a:noFill/>
        </p:spPr>
        <p:txBody>
          <a:bodyPr wrap="square" rtlCol="0">
            <a:spAutoFit/>
          </a:bodyPr>
          <a:lstStyle/>
          <a:p>
            <a:pPr marL="274320" indent="-274320">
              <a:lnSpc>
                <a:spcPct val="90000"/>
              </a:lnSpc>
              <a:spcBef>
                <a:spcPts val="600"/>
              </a:spcBef>
              <a:buClr>
                <a:schemeClr val="tx2"/>
              </a:buClr>
              <a:buSzPct val="73000"/>
              <a:buFont typeface="Wingdings 2"/>
              <a:buChar char=""/>
            </a:pPr>
            <a:r>
              <a:rPr lang="en-GB" sz="2000" dirty="0"/>
              <a:t>Smaller employers are more traditional and often entail an application form and a CV (occasionally a Math, English, or IT test online)</a:t>
            </a:r>
          </a:p>
          <a:p>
            <a:pPr marL="274320" indent="-274320">
              <a:lnSpc>
                <a:spcPct val="90000"/>
              </a:lnSpc>
              <a:spcBef>
                <a:spcPts val="600"/>
              </a:spcBef>
              <a:buClr>
                <a:schemeClr val="tx2"/>
              </a:buClr>
              <a:buSzPct val="73000"/>
              <a:buFont typeface="Wingdings 2"/>
              <a:buChar char=""/>
            </a:pPr>
            <a:endParaRPr lang="en-GB" sz="2000" dirty="0"/>
          </a:p>
          <a:p>
            <a:pPr marL="274320" indent="-274320">
              <a:lnSpc>
                <a:spcPct val="90000"/>
              </a:lnSpc>
              <a:spcBef>
                <a:spcPts val="600"/>
              </a:spcBef>
              <a:buClr>
                <a:schemeClr val="tx2"/>
              </a:buClr>
              <a:buSzPct val="73000"/>
              <a:buFont typeface="Wingdings 2"/>
              <a:buChar char=""/>
            </a:pPr>
            <a:r>
              <a:rPr lang="en-GB" sz="2000" dirty="0"/>
              <a:t>Larger employers have more varied recruitments, which can include aptitude tests, video interviews, or participation at an assessment centre</a:t>
            </a:r>
          </a:p>
        </p:txBody>
      </p:sp>
      <p:grpSp>
        <p:nvGrpSpPr>
          <p:cNvPr id="8" name="Group 7"/>
          <p:cNvGrpSpPr/>
          <p:nvPr/>
        </p:nvGrpSpPr>
        <p:grpSpPr>
          <a:xfrm>
            <a:off x="5629214" y="4751569"/>
            <a:ext cx="1721659" cy="1843005"/>
            <a:chOff x="5474729" y="4731863"/>
            <a:chExt cx="1721659" cy="1843005"/>
          </a:xfrm>
        </p:grpSpPr>
        <p:sp>
          <p:nvSpPr>
            <p:cNvPr id="5" name="TextBox 4"/>
            <p:cNvSpPr txBox="1"/>
            <p:nvPr/>
          </p:nvSpPr>
          <p:spPr>
            <a:xfrm>
              <a:off x="5474729" y="4731863"/>
              <a:ext cx="1721659" cy="369332"/>
            </a:xfrm>
            <a:prstGeom prst="rect">
              <a:avLst/>
            </a:prstGeom>
            <a:noFill/>
          </p:spPr>
          <p:txBody>
            <a:bodyPr wrap="square" rtlCol="0">
              <a:spAutoFit/>
            </a:bodyPr>
            <a:lstStyle/>
            <a:p>
              <a:r>
                <a:rPr lang="en-GB" dirty="0"/>
                <a:t>Be ENTHUSED.</a:t>
              </a:r>
            </a:p>
          </p:txBody>
        </p:sp>
        <p:pic>
          <p:nvPicPr>
            <p:cNvPr id="2054" name="Picture 6" descr="C:\Users\MSRA4AJ5\AppData\Local\Microsoft\Windows\Temporary Internet Files\Content.IE5\M30KC47C\publicdomainq-0007163aomste[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0390" y="5267675"/>
              <a:ext cx="1250335" cy="130719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p:cNvGrpSpPr/>
          <p:nvPr/>
        </p:nvGrpSpPr>
        <p:grpSpPr>
          <a:xfrm>
            <a:off x="683568" y="4735399"/>
            <a:ext cx="1703755" cy="1843005"/>
            <a:chOff x="1843770" y="4731863"/>
            <a:chExt cx="1703755" cy="1843005"/>
          </a:xfrm>
        </p:grpSpPr>
        <p:pic>
          <p:nvPicPr>
            <p:cNvPr id="2051" name="Picture 3" descr="C:\Users\MSRA4AJ5\AppData\Local\Microsoft\Windows\Temporary Internet Files\Content.IE5\E0UEKJL9\social-media-communication-linchi-kwok-blog[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9416" y="5247151"/>
              <a:ext cx="1592464" cy="132771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843770" y="4731863"/>
              <a:ext cx="1703755" cy="369332"/>
            </a:xfrm>
            <a:prstGeom prst="rect">
              <a:avLst/>
            </a:prstGeom>
            <a:noFill/>
          </p:spPr>
          <p:txBody>
            <a:bodyPr wrap="square" rtlCol="0">
              <a:spAutoFit/>
            </a:bodyPr>
            <a:lstStyle/>
            <a:p>
              <a:r>
                <a:rPr lang="en-GB" dirty="0"/>
                <a:t>Be ENGAGING. </a:t>
              </a:r>
            </a:p>
          </p:txBody>
        </p:sp>
      </p:grpSp>
      <p:grpSp>
        <p:nvGrpSpPr>
          <p:cNvPr id="10" name="Group 9"/>
          <p:cNvGrpSpPr/>
          <p:nvPr/>
        </p:nvGrpSpPr>
        <p:grpSpPr>
          <a:xfrm>
            <a:off x="3164578" y="4784690"/>
            <a:ext cx="2464636" cy="1823299"/>
            <a:chOff x="3671900" y="4731863"/>
            <a:chExt cx="2464636" cy="1823299"/>
          </a:xfrm>
        </p:grpSpPr>
        <p:pic>
          <p:nvPicPr>
            <p:cNvPr id="2055" name="Picture 7" descr="C:\Users\MSRA4AJ5\AppData\Local\Microsoft\Windows\Temporary Internet Files\Content.IE5\N2CF9MKU\Disable_File_Indexing_In_Windows__Speed_Up_Windows_By_Disabling_Search_Index_2[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82265" y="5212677"/>
              <a:ext cx="1592464" cy="134248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671900" y="4731863"/>
              <a:ext cx="2464636" cy="369332"/>
            </a:xfrm>
            <a:prstGeom prst="rect">
              <a:avLst/>
            </a:prstGeom>
            <a:noFill/>
          </p:spPr>
          <p:txBody>
            <a:bodyPr wrap="square" rtlCol="0">
              <a:spAutoFit/>
            </a:bodyPr>
            <a:lstStyle/>
            <a:p>
              <a:r>
                <a:rPr lang="en-GB" dirty="0"/>
                <a:t>Be INTERESTED.</a:t>
              </a:r>
            </a:p>
          </p:txBody>
        </p:sp>
      </p:grpSp>
    </p:spTree>
    <p:extLst>
      <p:ext uri="{BB962C8B-B14F-4D97-AF65-F5344CB8AC3E}">
        <p14:creationId xmlns:p14="http://schemas.microsoft.com/office/powerpoint/2010/main" val="30086521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par>
                          <p:cTn id="8" fill="hold">
                            <p:stCondLst>
                              <p:cond delay="3000"/>
                            </p:stCondLst>
                            <p:childTnLst>
                              <p:par>
                                <p:cTn id="9" presetID="16" presetClass="entr" presetSubtype="2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inVertical)">
                                      <p:cBhvr>
                                        <p:cTn id="11" dur="3000"/>
                                        <p:tgtEl>
                                          <p:spTgt spid="6"/>
                                        </p:tgtEl>
                                      </p:cBhvr>
                                    </p:animEffect>
                                  </p:childTnLst>
                                </p:cTn>
                              </p:par>
                            </p:childTnLst>
                          </p:cTn>
                        </p:par>
                        <p:par>
                          <p:cTn id="12" fill="hold">
                            <p:stCondLst>
                              <p:cond delay="6000"/>
                            </p:stCondLst>
                            <p:childTnLst>
                              <p:par>
                                <p:cTn id="13" presetID="16" presetClass="entr" presetSubtype="2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3000"/>
                                        <p:tgtEl>
                                          <p:spTgt spid="10"/>
                                        </p:tgtEl>
                                      </p:cBhvr>
                                    </p:animEffect>
                                  </p:childTnLst>
                                </p:cTn>
                              </p:par>
                            </p:childTnLst>
                          </p:cTn>
                        </p:par>
                        <p:par>
                          <p:cTn id="16" fill="hold">
                            <p:stCondLst>
                              <p:cond delay="9000"/>
                            </p:stCondLst>
                            <p:childTnLst>
                              <p:par>
                                <p:cTn id="17" presetID="16" presetClass="entr" presetSubtype="21"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552" y="0"/>
            <a:ext cx="6255488" cy="1362075"/>
          </a:xfrm>
        </p:spPr>
        <p:txBody>
          <a:bodyPr/>
          <a:lstStyle/>
          <a:p>
            <a:r>
              <a:rPr lang="en-GB" dirty="0">
                <a:solidFill>
                  <a:srgbClr val="0070C0"/>
                </a:solidFill>
              </a:rPr>
              <a:t>Statistics</a:t>
            </a:r>
          </a:p>
        </p:txBody>
      </p:sp>
      <p:sp>
        <p:nvSpPr>
          <p:cNvPr id="4" name="TextBox 3"/>
          <p:cNvSpPr txBox="1"/>
          <p:nvPr/>
        </p:nvSpPr>
        <p:spPr>
          <a:xfrm>
            <a:off x="626512" y="1136434"/>
            <a:ext cx="6696744" cy="5721566"/>
          </a:xfrm>
          <a:prstGeom prst="rect">
            <a:avLst/>
          </a:prstGeom>
          <a:noFill/>
        </p:spPr>
        <p:txBody>
          <a:bodyPr wrap="square" rtlCol="0">
            <a:spAutoFit/>
          </a:bodyPr>
          <a:lstStyle/>
          <a:p>
            <a:pPr marL="274320" indent="-274320">
              <a:lnSpc>
                <a:spcPct val="90000"/>
              </a:lnSpc>
              <a:spcBef>
                <a:spcPts val="600"/>
              </a:spcBef>
              <a:buClr>
                <a:schemeClr val="tx2"/>
              </a:buClr>
              <a:buSzPct val="73000"/>
              <a:buFont typeface="Wingdings 2"/>
              <a:buChar char=""/>
            </a:pPr>
            <a:r>
              <a:rPr lang="en-GB" dirty="0"/>
              <a:t>Apprentices are highly employable – 97% of apprentices say their apprenticeship has improved their ability to do their job, and 92% of in-work apprentices said their apprenticeship has had a positive impact on their job and career.</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30% of the senior UK managers at Rolls Royce started out at the company as apprentices</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Over the past three years, 56,200 people have started a higher or degree apprenticeship. </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Up to 28,000 apprenticeship vacancies are available online at any one time.</a:t>
            </a:r>
          </a:p>
          <a:p>
            <a:pPr marL="274320" indent="-274320">
              <a:lnSpc>
                <a:spcPct val="90000"/>
              </a:lnSpc>
              <a:spcBef>
                <a:spcPts val="600"/>
              </a:spcBef>
              <a:buClr>
                <a:schemeClr val="tx2"/>
              </a:buClr>
              <a:buSzPct val="73000"/>
              <a:buFont typeface="Wingdings 2"/>
              <a:buChar char=""/>
            </a:pPr>
            <a:endParaRPr lang="en-GB" dirty="0"/>
          </a:p>
          <a:p>
            <a:pPr marL="274320" indent="-274320">
              <a:lnSpc>
                <a:spcPct val="90000"/>
              </a:lnSpc>
              <a:spcBef>
                <a:spcPts val="600"/>
              </a:spcBef>
              <a:buClr>
                <a:schemeClr val="tx2"/>
              </a:buClr>
              <a:buSzPct val="73000"/>
              <a:buFont typeface="Wingdings 2"/>
              <a:buChar char=""/>
            </a:pPr>
            <a:r>
              <a:rPr lang="en-GB" dirty="0"/>
              <a:t>Over 70 universities and around 200 colleges are approved to deliver higher and degree apprenticeships. This list is growing all the time as new apprenticeships are developed and more employers look to recruit apprentices.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5387003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96752"/>
            <a:ext cx="3429000" cy="2057400"/>
          </a:xfrm>
        </p:spPr>
        <p:txBody>
          <a:bodyPr/>
          <a:lstStyle/>
          <a:p>
            <a:endParaRPr lang="en-GB" dirty="0"/>
          </a:p>
        </p:txBody>
      </p:sp>
      <p:sp>
        <p:nvSpPr>
          <p:cNvPr id="3" name="Text Placeholder 2"/>
          <p:cNvSpPr>
            <a:spLocks noGrp="1"/>
          </p:cNvSpPr>
          <p:nvPr>
            <p:ph type="body" sz="half" idx="2"/>
          </p:nvPr>
        </p:nvSpPr>
        <p:spPr>
          <a:xfrm>
            <a:off x="5292080" y="1628800"/>
            <a:ext cx="3429000" cy="1920240"/>
          </a:xfrm>
        </p:spPr>
        <p:txBody>
          <a:bodyPr>
            <a:noAutofit/>
          </a:bodyPr>
          <a:lstStyle/>
          <a:p>
            <a:pPr algn="ctr"/>
            <a:r>
              <a:rPr lang="en-GB" sz="2000" dirty="0"/>
              <a:t>Julie Dunn</a:t>
            </a:r>
          </a:p>
          <a:p>
            <a:pPr algn="ctr"/>
            <a:endParaRPr lang="en-GB" sz="2000" dirty="0"/>
          </a:p>
          <a:p>
            <a:pPr algn="ctr"/>
            <a:endParaRPr lang="en-GB" sz="2000" dirty="0"/>
          </a:p>
          <a:p>
            <a:pPr algn="ctr"/>
            <a:r>
              <a:rPr lang="en-GB" sz="2000" dirty="0"/>
              <a:t>Ian </a:t>
            </a:r>
            <a:r>
              <a:rPr lang="en-GB" sz="2000" dirty="0" err="1"/>
              <a:t>Birthwright</a:t>
            </a:r>
            <a:endParaRPr lang="en-GB" sz="2000" dirty="0"/>
          </a:p>
          <a:p>
            <a:pPr algn="ctr"/>
            <a:endParaRPr lang="en-GB" sz="2000" dirty="0"/>
          </a:p>
          <a:p>
            <a:pPr algn="ctr"/>
            <a:endParaRPr lang="en-GB" sz="2000" dirty="0"/>
          </a:p>
          <a:p>
            <a:pPr algn="ctr"/>
            <a:r>
              <a:rPr lang="en-GB" sz="2000" dirty="0"/>
              <a:t>and</a:t>
            </a:r>
          </a:p>
          <a:p>
            <a:pPr algn="ctr"/>
            <a:endParaRPr lang="en-GB" sz="2000" dirty="0"/>
          </a:p>
          <a:p>
            <a:pPr algn="ctr"/>
            <a:endParaRPr lang="en-GB" sz="2000" dirty="0"/>
          </a:p>
          <a:p>
            <a:pPr algn="ctr"/>
            <a:r>
              <a:rPr lang="en-GB" sz="2000" dirty="0"/>
              <a:t>Angela Jenner</a:t>
            </a:r>
          </a:p>
        </p:txBody>
      </p:sp>
      <p:sp>
        <p:nvSpPr>
          <p:cNvPr id="4" name="Picture Placeholder 3"/>
          <p:cNvSpPr>
            <a:spLocks noGrp="1"/>
          </p:cNvSpPr>
          <p:nvPr>
            <p:ph type="pic" idx="1"/>
          </p:nvPr>
        </p:nvSpPr>
        <p:spPr>
          <a:xfrm>
            <a:off x="539552" y="1340768"/>
            <a:ext cx="4206240" cy="4206240"/>
          </a:xfrm>
        </p:spPr>
      </p:sp>
      <p:sp>
        <p:nvSpPr>
          <p:cNvPr id="5" name="TextBox 4"/>
          <p:cNvSpPr txBox="1"/>
          <p:nvPr/>
        </p:nvSpPr>
        <p:spPr>
          <a:xfrm>
            <a:off x="848252" y="2231173"/>
            <a:ext cx="3528392" cy="1754326"/>
          </a:xfrm>
          <a:prstGeom prst="rect">
            <a:avLst/>
          </a:prstGeom>
          <a:noFill/>
        </p:spPr>
        <p:txBody>
          <a:bodyPr wrap="square" rtlCol="0">
            <a:spAutoFit/>
          </a:bodyPr>
          <a:lstStyle/>
          <a:p>
            <a:pPr algn="ctr"/>
            <a:r>
              <a:rPr lang="en-GB" sz="3600" dirty="0"/>
              <a:t>South London Support For Schools</a:t>
            </a:r>
          </a:p>
        </p:txBody>
      </p:sp>
    </p:spTree>
    <p:extLst>
      <p:ext uri="{BB962C8B-B14F-4D97-AF65-F5344CB8AC3E}">
        <p14:creationId xmlns:p14="http://schemas.microsoft.com/office/powerpoint/2010/main" val="4752522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1000"/>
                                        <p:tgtEl>
                                          <p:spTgt spid="3">
                                            <p:txEl>
                                              <p:pRg st="3" end="3"/>
                                            </p:txEl>
                                          </p:spTgt>
                                        </p:tgtEl>
                                      </p:cBhvr>
                                    </p:animEffect>
                                    <p:anim calcmode="lin" valueType="num">
                                      <p:cBhvr>
                                        <p:cTn id="1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1000"/>
                                        <p:tgtEl>
                                          <p:spTgt spid="3">
                                            <p:txEl>
                                              <p:pRg st="6" end="6"/>
                                            </p:txEl>
                                          </p:spTgt>
                                        </p:tgtEl>
                                      </p:cBhvr>
                                    </p:animEffect>
                                    <p:anim calcmode="lin" valueType="num">
                                      <p:cBhvr>
                                        <p:cTn id="2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1000"/>
                                        <p:tgtEl>
                                          <p:spTgt spid="3">
                                            <p:txEl>
                                              <p:pRg st="9" end="9"/>
                                            </p:txEl>
                                          </p:spTgt>
                                        </p:tgtEl>
                                      </p:cBhvr>
                                    </p:animEffect>
                                    <p:anim calcmode="lin" valueType="num">
                                      <p:cBhvr>
                                        <p:cTn id="26"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541</TotalTime>
  <Words>850</Words>
  <Application>Microsoft Office PowerPoint</Application>
  <PresentationFormat>On-screen Show (4:3)</PresentationFormat>
  <Paragraphs>194</Paragraphs>
  <Slides>19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Trebuchet MS</vt:lpstr>
      <vt:lpstr>Wingdings</vt:lpstr>
      <vt:lpstr>Wingdings 2</vt:lpstr>
      <vt:lpstr>Opulent</vt:lpstr>
      <vt:lpstr>Spotlight  on:  </vt:lpstr>
      <vt:lpstr>Welcome to the revolution!</vt:lpstr>
      <vt:lpstr>Key Benefits</vt:lpstr>
      <vt:lpstr>Sectors and occupations with higher or degree apprenticeships </vt:lpstr>
      <vt:lpstr>Apprenticeships Available UK</vt:lpstr>
      <vt:lpstr>Levels</vt:lpstr>
      <vt:lpstr>PowerPoint Presentation</vt:lpstr>
      <vt:lpstr>PowerPoint Presentation</vt:lpstr>
      <vt:lpstr>PowerPoint Presentation</vt:lpstr>
      <vt:lpstr>Advantages</vt:lpstr>
      <vt:lpstr>Pay Rates</vt:lpstr>
      <vt:lpstr>Highest Paid Apprenticeships</vt:lpstr>
      <vt:lpstr>Retention</vt:lpstr>
      <vt:lpstr>Availability</vt:lpstr>
      <vt:lpstr>PowerPoint Presentation</vt:lpstr>
      <vt:lpstr>How to find an Apprenticeship</vt:lpstr>
      <vt:lpstr>The process</vt:lpstr>
      <vt:lpstr>Statistics</vt:lpstr>
      <vt:lpstr>PowerPoint Presentation</vt:lpstr>
    </vt:vector>
  </TitlesOfParts>
  <Company>University of Manchester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Spotlight on: Apprenticeships</dc:title>
  <dc:creator>Annalise Jenner</dc:creator>
  <cp:lastModifiedBy>Hannah Kennedy</cp:lastModifiedBy>
  <cp:revision>48</cp:revision>
  <dcterms:created xsi:type="dcterms:W3CDTF">2018-02-01T17:13:33Z</dcterms:created>
  <dcterms:modified xsi:type="dcterms:W3CDTF">2019-11-18T09:26:09Z</dcterms:modified>
</cp:coreProperties>
</file>