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1" d="100"/>
          <a:sy n="111" d="100"/>
        </p:scale>
        <p:origin x="306"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9384D1C-51D3-4DC4-A6B5-61FB3FA668A5}"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6826409-604F-4055-AB65-E769FB9AB862}">
      <dgm:prSet/>
      <dgm:spPr/>
      <dgm:t>
        <a:bodyPr/>
        <a:lstStyle/>
        <a:p>
          <a:r>
            <a:rPr lang="en-GB"/>
            <a:t>Why might God choose for His Son to be born in a manger instead of a palace?</a:t>
          </a:r>
          <a:endParaRPr lang="en-US"/>
        </a:p>
      </dgm:t>
    </dgm:pt>
    <dgm:pt modelId="{B5A1E020-4E37-4623-B246-8A61CF3AA1BF}" type="parTrans" cxnId="{EBCF41C6-4204-4B66-979B-0F0AD865152A}">
      <dgm:prSet/>
      <dgm:spPr/>
      <dgm:t>
        <a:bodyPr/>
        <a:lstStyle/>
        <a:p>
          <a:endParaRPr lang="en-US"/>
        </a:p>
      </dgm:t>
    </dgm:pt>
    <dgm:pt modelId="{946C0EE0-B688-43FF-9F68-747A03948CEB}" type="sibTrans" cxnId="{EBCF41C6-4204-4B66-979B-0F0AD865152A}">
      <dgm:prSet/>
      <dgm:spPr/>
      <dgm:t>
        <a:bodyPr/>
        <a:lstStyle/>
        <a:p>
          <a:endParaRPr lang="en-US"/>
        </a:p>
      </dgm:t>
    </dgm:pt>
    <dgm:pt modelId="{71C0AAE9-8FE8-4675-8285-8CE597E7971C}">
      <dgm:prSet/>
      <dgm:spPr/>
      <dgm:t>
        <a:bodyPr/>
        <a:lstStyle/>
        <a:p>
          <a:r>
            <a:rPr lang="en-GB"/>
            <a:t>How does Jesus’ humble birth challenge our ideas about greatness?</a:t>
          </a:r>
          <a:endParaRPr lang="en-US"/>
        </a:p>
      </dgm:t>
    </dgm:pt>
    <dgm:pt modelId="{0DF5ABDC-44EF-400E-9A40-835F0695565E}" type="parTrans" cxnId="{D13EF8A2-0344-40EC-9BCA-FFB8CABB9106}">
      <dgm:prSet/>
      <dgm:spPr/>
      <dgm:t>
        <a:bodyPr/>
        <a:lstStyle/>
        <a:p>
          <a:endParaRPr lang="en-US"/>
        </a:p>
      </dgm:t>
    </dgm:pt>
    <dgm:pt modelId="{1938565C-3A76-46D4-A714-093ABFE753C4}" type="sibTrans" cxnId="{D13EF8A2-0344-40EC-9BCA-FFB8CABB9106}">
      <dgm:prSet/>
      <dgm:spPr/>
      <dgm:t>
        <a:bodyPr/>
        <a:lstStyle/>
        <a:p>
          <a:endParaRPr lang="en-US"/>
        </a:p>
      </dgm:t>
    </dgm:pt>
    <dgm:pt modelId="{B380DE29-F9FE-48EB-A655-DBEBB7BEC057}">
      <dgm:prSet/>
      <dgm:spPr/>
      <dgm:t>
        <a:bodyPr/>
        <a:lstStyle/>
        <a:p>
          <a:r>
            <a:rPr lang="en-GB"/>
            <a:t>What does humility look like in our own lives, inspired by Jesus’ example?</a:t>
          </a:r>
          <a:endParaRPr lang="en-US"/>
        </a:p>
      </dgm:t>
    </dgm:pt>
    <dgm:pt modelId="{98498E5F-04D1-4CA9-BD80-A0E32B40D805}" type="parTrans" cxnId="{01E6C9C1-1B3D-43EB-84B0-3FE7D9824A27}">
      <dgm:prSet/>
      <dgm:spPr/>
      <dgm:t>
        <a:bodyPr/>
        <a:lstStyle/>
        <a:p>
          <a:endParaRPr lang="en-US"/>
        </a:p>
      </dgm:t>
    </dgm:pt>
    <dgm:pt modelId="{DBA5CF39-A948-47FB-B1DC-2CCFEFEC7AC1}" type="sibTrans" cxnId="{01E6C9C1-1B3D-43EB-84B0-3FE7D9824A27}">
      <dgm:prSet/>
      <dgm:spPr/>
      <dgm:t>
        <a:bodyPr/>
        <a:lstStyle/>
        <a:p>
          <a:endParaRPr lang="en-US"/>
        </a:p>
      </dgm:t>
    </dgm:pt>
    <dgm:pt modelId="{0D00E241-56A9-4447-9A46-0E6AF513E7AA}">
      <dgm:prSet/>
      <dgm:spPr/>
      <dgm:t>
        <a:bodyPr/>
        <a:lstStyle/>
        <a:p>
          <a:r>
            <a:rPr lang="en-GB"/>
            <a:t>How does the setting of Jesus’ birth show God’s values versus human values?</a:t>
          </a:r>
          <a:endParaRPr lang="en-US"/>
        </a:p>
      </dgm:t>
    </dgm:pt>
    <dgm:pt modelId="{63B6EDD5-F9BA-494E-8B02-46F205E01C16}" type="parTrans" cxnId="{42CD8A39-8E00-4A78-B462-AC95766F76B2}">
      <dgm:prSet/>
      <dgm:spPr/>
      <dgm:t>
        <a:bodyPr/>
        <a:lstStyle/>
        <a:p>
          <a:endParaRPr lang="en-US"/>
        </a:p>
      </dgm:t>
    </dgm:pt>
    <dgm:pt modelId="{DD54DEF2-130B-44B1-BB2F-02CCE3B9D59C}" type="sibTrans" cxnId="{42CD8A39-8E00-4A78-B462-AC95766F76B2}">
      <dgm:prSet/>
      <dgm:spPr/>
      <dgm:t>
        <a:bodyPr/>
        <a:lstStyle/>
        <a:p>
          <a:endParaRPr lang="en-US"/>
        </a:p>
      </dgm:t>
    </dgm:pt>
    <dgm:pt modelId="{50E6D2D9-49FB-40BF-B7F9-7E28D587ADB0}">
      <dgm:prSet/>
      <dgm:spPr/>
      <dgm:t>
        <a:bodyPr/>
        <a:lstStyle/>
        <a:p>
          <a:r>
            <a:rPr lang="en-GB"/>
            <a:t>How does Jesus’ humility at birth connect to how He lived and served later?</a:t>
          </a:r>
          <a:endParaRPr lang="en-US"/>
        </a:p>
      </dgm:t>
    </dgm:pt>
    <dgm:pt modelId="{0B57F15C-57CD-4066-94C6-AC281EA27368}" type="parTrans" cxnId="{9C199A9E-6C29-48BC-B808-5F82B65BC6E4}">
      <dgm:prSet/>
      <dgm:spPr/>
      <dgm:t>
        <a:bodyPr/>
        <a:lstStyle/>
        <a:p>
          <a:endParaRPr lang="en-US"/>
        </a:p>
      </dgm:t>
    </dgm:pt>
    <dgm:pt modelId="{FA90DD52-4A95-4533-82D3-8F73BCE032EB}" type="sibTrans" cxnId="{9C199A9E-6C29-48BC-B808-5F82B65BC6E4}">
      <dgm:prSet/>
      <dgm:spPr/>
      <dgm:t>
        <a:bodyPr/>
        <a:lstStyle/>
        <a:p>
          <a:endParaRPr lang="en-US"/>
        </a:p>
      </dgm:t>
    </dgm:pt>
    <dgm:pt modelId="{938A1D6F-615E-41CD-9EEB-35872D4D034C}" type="pres">
      <dgm:prSet presAssocID="{29384D1C-51D3-4DC4-A6B5-61FB3FA668A5}" presName="linear" presStyleCnt="0">
        <dgm:presLayoutVars>
          <dgm:animLvl val="lvl"/>
          <dgm:resizeHandles val="exact"/>
        </dgm:presLayoutVars>
      </dgm:prSet>
      <dgm:spPr/>
    </dgm:pt>
    <dgm:pt modelId="{DF459376-7A1B-44CE-BD5B-81B7C1765896}" type="pres">
      <dgm:prSet presAssocID="{D6826409-604F-4055-AB65-E769FB9AB862}" presName="parentText" presStyleLbl="node1" presStyleIdx="0" presStyleCnt="5">
        <dgm:presLayoutVars>
          <dgm:chMax val="0"/>
          <dgm:bulletEnabled val="1"/>
        </dgm:presLayoutVars>
      </dgm:prSet>
      <dgm:spPr/>
    </dgm:pt>
    <dgm:pt modelId="{8E6D0DD3-6AFE-46F3-8F95-5889987EC696}" type="pres">
      <dgm:prSet presAssocID="{946C0EE0-B688-43FF-9F68-747A03948CEB}" presName="spacer" presStyleCnt="0"/>
      <dgm:spPr/>
    </dgm:pt>
    <dgm:pt modelId="{5A71F696-08CE-4EC6-A52F-110A1AA87638}" type="pres">
      <dgm:prSet presAssocID="{71C0AAE9-8FE8-4675-8285-8CE597E7971C}" presName="parentText" presStyleLbl="node1" presStyleIdx="1" presStyleCnt="5">
        <dgm:presLayoutVars>
          <dgm:chMax val="0"/>
          <dgm:bulletEnabled val="1"/>
        </dgm:presLayoutVars>
      </dgm:prSet>
      <dgm:spPr/>
    </dgm:pt>
    <dgm:pt modelId="{872C62F7-71E9-4263-9A8D-E48C6B352924}" type="pres">
      <dgm:prSet presAssocID="{1938565C-3A76-46D4-A714-093ABFE753C4}" presName="spacer" presStyleCnt="0"/>
      <dgm:spPr/>
    </dgm:pt>
    <dgm:pt modelId="{BB94E253-0048-49B2-8F77-6F73464EE185}" type="pres">
      <dgm:prSet presAssocID="{B380DE29-F9FE-48EB-A655-DBEBB7BEC057}" presName="parentText" presStyleLbl="node1" presStyleIdx="2" presStyleCnt="5">
        <dgm:presLayoutVars>
          <dgm:chMax val="0"/>
          <dgm:bulletEnabled val="1"/>
        </dgm:presLayoutVars>
      </dgm:prSet>
      <dgm:spPr/>
    </dgm:pt>
    <dgm:pt modelId="{62149912-0FC8-4E88-B30E-91291BEB30C7}" type="pres">
      <dgm:prSet presAssocID="{DBA5CF39-A948-47FB-B1DC-2CCFEFEC7AC1}" presName="spacer" presStyleCnt="0"/>
      <dgm:spPr/>
    </dgm:pt>
    <dgm:pt modelId="{9F9A7BD8-FF6E-4509-894E-13CF4354CD70}" type="pres">
      <dgm:prSet presAssocID="{0D00E241-56A9-4447-9A46-0E6AF513E7AA}" presName="parentText" presStyleLbl="node1" presStyleIdx="3" presStyleCnt="5">
        <dgm:presLayoutVars>
          <dgm:chMax val="0"/>
          <dgm:bulletEnabled val="1"/>
        </dgm:presLayoutVars>
      </dgm:prSet>
      <dgm:spPr/>
    </dgm:pt>
    <dgm:pt modelId="{0DF7A23E-5868-4A1D-8DB4-CDE94B52476D}" type="pres">
      <dgm:prSet presAssocID="{DD54DEF2-130B-44B1-BB2F-02CCE3B9D59C}" presName="spacer" presStyleCnt="0"/>
      <dgm:spPr/>
    </dgm:pt>
    <dgm:pt modelId="{F59DBA9F-2536-4027-A71A-D21E5D1D4E67}" type="pres">
      <dgm:prSet presAssocID="{50E6D2D9-49FB-40BF-B7F9-7E28D587ADB0}" presName="parentText" presStyleLbl="node1" presStyleIdx="4" presStyleCnt="5">
        <dgm:presLayoutVars>
          <dgm:chMax val="0"/>
          <dgm:bulletEnabled val="1"/>
        </dgm:presLayoutVars>
      </dgm:prSet>
      <dgm:spPr/>
    </dgm:pt>
  </dgm:ptLst>
  <dgm:cxnLst>
    <dgm:cxn modelId="{7EF4D921-0583-4006-A6DB-8961B881EB2A}" type="presOf" srcId="{B380DE29-F9FE-48EB-A655-DBEBB7BEC057}" destId="{BB94E253-0048-49B2-8F77-6F73464EE185}" srcOrd="0" destOrd="0" presId="urn:microsoft.com/office/officeart/2005/8/layout/vList2"/>
    <dgm:cxn modelId="{3D5E0222-DBDF-4ED4-AF6C-56FDAAB4D6FB}" type="presOf" srcId="{0D00E241-56A9-4447-9A46-0E6AF513E7AA}" destId="{9F9A7BD8-FF6E-4509-894E-13CF4354CD70}" srcOrd="0" destOrd="0" presId="urn:microsoft.com/office/officeart/2005/8/layout/vList2"/>
    <dgm:cxn modelId="{B043EB2D-C9B6-4304-A079-C16C93D78FE2}" type="presOf" srcId="{29384D1C-51D3-4DC4-A6B5-61FB3FA668A5}" destId="{938A1D6F-615E-41CD-9EEB-35872D4D034C}" srcOrd="0" destOrd="0" presId="urn:microsoft.com/office/officeart/2005/8/layout/vList2"/>
    <dgm:cxn modelId="{42CD8A39-8E00-4A78-B462-AC95766F76B2}" srcId="{29384D1C-51D3-4DC4-A6B5-61FB3FA668A5}" destId="{0D00E241-56A9-4447-9A46-0E6AF513E7AA}" srcOrd="3" destOrd="0" parTransId="{63B6EDD5-F9BA-494E-8B02-46F205E01C16}" sibTransId="{DD54DEF2-130B-44B1-BB2F-02CCE3B9D59C}"/>
    <dgm:cxn modelId="{4A693D49-6121-4F44-B7A8-E66B6A6395AD}" type="presOf" srcId="{50E6D2D9-49FB-40BF-B7F9-7E28D587ADB0}" destId="{F59DBA9F-2536-4027-A71A-D21E5D1D4E67}" srcOrd="0" destOrd="0" presId="urn:microsoft.com/office/officeart/2005/8/layout/vList2"/>
    <dgm:cxn modelId="{C796B76E-F412-409F-8DB2-753EE2353E8D}" type="presOf" srcId="{D6826409-604F-4055-AB65-E769FB9AB862}" destId="{DF459376-7A1B-44CE-BD5B-81B7C1765896}" srcOrd="0" destOrd="0" presId="urn:microsoft.com/office/officeart/2005/8/layout/vList2"/>
    <dgm:cxn modelId="{9C199A9E-6C29-48BC-B808-5F82B65BC6E4}" srcId="{29384D1C-51D3-4DC4-A6B5-61FB3FA668A5}" destId="{50E6D2D9-49FB-40BF-B7F9-7E28D587ADB0}" srcOrd="4" destOrd="0" parTransId="{0B57F15C-57CD-4066-94C6-AC281EA27368}" sibTransId="{FA90DD52-4A95-4533-82D3-8F73BCE032EB}"/>
    <dgm:cxn modelId="{D13EF8A2-0344-40EC-9BCA-FFB8CABB9106}" srcId="{29384D1C-51D3-4DC4-A6B5-61FB3FA668A5}" destId="{71C0AAE9-8FE8-4675-8285-8CE597E7971C}" srcOrd="1" destOrd="0" parTransId="{0DF5ABDC-44EF-400E-9A40-835F0695565E}" sibTransId="{1938565C-3A76-46D4-A714-093ABFE753C4}"/>
    <dgm:cxn modelId="{F7EB9ABA-FDDD-4B83-BE49-8EA704B61A61}" type="presOf" srcId="{71C0AAE9-8FE8-4675-8285-8CE597E7971C}" destId="{5A71F696-08CE-4EC6-A52F-110A1AA87638}" srcOrd="0" destOrd="0" presId="urn:microsoft.com/office/officeart/2005/8/layout/vList2"/>
    <dgm:cxn modelId="{01E6C9C1-1B3D-43EB-84B0-3FE7D9824A27}" srcId="{29384D1C-51D3-4DC4-A6B5-61FB3FA668A5}" destId="{B380DE29-F9FE-48EB-A655-DBEBB7BEC057}" srcOrd="2" destOrd="0" parTransId="{98498E5F-04D1-4CA9-BD80-A0E32B40D805}" sibTransId="{DBA5CF39-A948-47FB-B1DC-2CCFEFEC7AC1}"/>
    <dgm:cxn modelId="{EBCF41C6-4204-4B66-979B-0F0AD865152A}" srcId="{29384D1C-51D3-4DC4-A6B5-61FB3FA668A5}" destId="{D6826409-604F-4055-AB65-E769FB9AB862}" srcOrd="0" destOrd="0" parTransId="{B5A1E020-4E37-4623-B246-8A61CF3AA1BF}" sibTransId="{946C0EE0-B688-43FF-9F68-747A03948CEB}"/>
    <dgm:cxn modelId="{D49C32DF-45E9-4FCF-8BC0-5EE3C3A5CA37}" type="presParOf" srcId="{938A1D6F-615E-41CD-9EEB-35872D4D034C}" destId="{DF459376-7A1B-44CE-BD5B-81B7C1765896}" srcOrd="0" destOrd="0" presId="urn:microsoft.com/office/officeart/2005/8/layout/vList2"/>
    <dgm:cxn modelId="{CAFC736F-5BF2-4906-97F5-C42B9191D651}" type="presParOf" srcId="{938A1D6F-615E-41CD-9EEB-35872D4D034C}" destId="{8E6D0DD3-6AFE-46F3-8F95-5889987EC696}" srcOrd="1" destOrd="0" presId="urn:microsoft.com/office/officeart/2005/8/layout/vList2"/>
    <dgm:cxn modelId="{27C0F0E6-EA99-42B8-BB67-B37C05BA2B61}" type="presParOf" srcId="{938A1D6F-615E-41CD-9EEB-35872D4D034C}" destId="{5A71F696-08CE-4EC6-A52F-110A1AA87638}" srcOrd="2" destOrd="0" presId="urn:microsoft.com/office/officeart/2005/8/layout/vList2"/>
    <dgm:cxn modelId="{02548088-9F05-417A-BE6F-2DCFD117BC62}" type="presParOf" srcId="{938A1D6F-615E-41CD-9EEB-35872D4D034C}" destId="{872C62F7-71E9-4263-9A8D-E48C6B352924}" srcOrd="3" destOrd="0" presId="urn:microsoft.com/office/officeart/2005/8/layout/vList2"/>
    <dgm:cxn modelId="{67A3B4C4-C9EC-450E-94F0-2B0C3F4AA91B}" type="presParOf" srcId="{938A1D6F-615E-41CD-9EEB-35872D4D034C}" destId="{BB94E253-0048-49B2-8F77-6F73464EE185}" srcOrd="4" destOrd="0" presId="urn:microsoft.com/office/officeart/2005/8/layout/vList2"/>
    <dgm:cxn modelId="{D6C09797-673A-4F3B-AE54-677C7B37D0EA}" type="presParOf" srcId="{938A1D6F-615E-41CD-9EEB-35872D4D034C}" destId="{62149912-0FC8-4E88-B30E-91291BEB30C7}" srcOrd="5" destOrd="0" presId="urn:microsoft.com/office/officeart/2005/8/layout/vList2"/>
    <dgm:cxn modelId="{1FCEFED5-9F9E-4F4C-A0F2-2F549149C3F6}" type="presParOf" srcId="{938A1D6F-615E-41CD-9EEB-35872D4D034C}" destId="{9F9A7BD8-FF6E-4509-894E-13CF4354CD70}" srcOrd="6" destOrd="0" presId="urn:microsoft.com/office/officeart/2005/8/layout/vList2"/>
    <dgm:cxn modelId="{6C3F2908-DBEC-4F23-BE25-F2AF375E8282}" type="presParOf" srcId="{938A1D6F-615E-41CD-9EEB-35872D4D034C}" destId="{0DF7A23E-5868-4A1D-8DB4-CDE94B52476D}" srcOrd="7" destOrd="0" presId="urn:microsoft.com/office/officeart/2005/8/layout/vList2"/>
    <dgm:cxn modelId="{54FE7CAA-CBC0-498E-8776-9F0D8290260C}" type="presParOf" srcId="{938A1D6F-615E-41CD-9EEB-35872D4D034C}" destId="{F59DBA9F-2536-4027-A71A-D21E5D1D4E6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459376-7A1B-44CE-BD5B-81B7C1765896}">
      <dsp:nvSpPr>
        <dsp:cNvPr id="0" name=""/>
        <dsp:cNvSpPr/>
      </dsp:nvSpPr>
      <dsp:spPr>
        <a:xfrm>
          <a:off x="0" y="5632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Why might God choose for His Son to be born in a manger instead of a palace?</a:t>
          </a:r>
          <a:endParaRPr lang="en-US" sz="2400" kern="1200"/>
        </a:p>
      </dsp:txBody>
      <dsp:txXfrm>
        <a:off x="28786" y="592015"/>
        <a:ext cx="10458028" cy="532107"/>
      </dsp:txXfrm>
    </dsp:sp>
    <dsp:sp modelId="{5A71F696-08CE-4EC6-A52F-110A1AA87638}">
      <dsp:nvSpPr>
        <dsp:cNvPr id="0" name=""/>
        <dsp:cNvSpPr/>
      </dsp:nvSpPr>
      <dsp:spPr>
        <a:xfrm>
          <a:off x="0" y="12220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How does Jesus’ humble birth challenge our ideas about greatness?</a:t>
          </a:r>
          <a:endParaRPr lang="en-US" sz="2400" kern="1200"/>
        </a:p>
      </dsp:txBody>
      <dsp:txXfrm>
        <a:off x="28786" y="1250815"/>
        <a:ext cx="10458028" cy="532107"/>
      </dsp:txXfrm>
    </dsp:sp>
    <dsp:sp modelId="{BB94E253-0048-49B2-8F77-6F73464EE185}">
      <dsp:nvSpPr>
        <dsp:cNvPr id="0" name=""/>
        <dsp:cNvSpPr/>
      </dsp:nvSpPr>
      <dsp:spPr>
        <a:xfrm>
          <a:off x="0" y="18808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What does humility look like in our own lives, inspired by Jesus’ example?</a:t>
          </a:r>
          <a:endParaRPr lang="en-US" sz="2400" kern="1200"/>
        </a:p>
      </dsp:txBody>
      <dsp:txXfrm>
        <a:off x="28786" y="1909615"/>
        <a:ext cx="10458028" cy="532107"/>
      </dsp:txXfrm>
    </dsp:sp>
    <dsp:sp modelId="{9F9A7BD8-FF6E-4509-894E-13CF4354CD70}">
      <dsp:nvSpPr>
        <dsp:cNvPr id="0" name=""/>
        <dsp:cNvSpPr/>
      </dsp:nvSpPr>
      <dsp:spPr>
        <a:xfrm>
          <a:off x="0" y="2539629"/>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How does the setting of Jesus’ birth show God’s values versus human values?</a:t>
          </a:r>
          <a:endParaRPr lang="en-US" sz="2400" kern="1200"/>
        </a:p>
      </dsp:txBody>
      <dsp:txXfrm>
        <a:off x="28786" y="2568415"/>
        <a:ext cx="10458028" cy="532107"/>
      </dsp:txXfrm>
    </dsp:sp>
    <dsp:sp modelId="{F59DBA9F-2536-4027-A71A-D21E5D1D4E67}">
      <dsp:nvSpPr>
        <dsp:cNvPr id="0" name=""/>
        <dsp:cNvSpPr/>
      </dsp:nvSpPr>
      <dsp:spPr>
        <a:xfrm>
          <a:off x="0" y="3198428"/>
          <a:ext cx="10515600" cy="589679"/>
        </a:xfrm>
        <a:prstGeom prst="roundRect">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0" algn="l" defTabSz="1066800">
            <a:lnSpc>
              <a:spcPct val="90000"/>
            </a:lnSpc>
            <a:spcBef>
              <a:spcPct val="0"/>
            </a:spcBef>
            <a:spcAft>
              <a:spcPct val="35000"/>
            </a:spcAft>
            <a:buNone/>
          </a:pPr>
          <a:r>
            <a:rPr lang="en-GB" sz="2400" kern="1200"/>
            <a:t>How does Jesus’ humility at birth connect to how He lived and served later?</a:t>
          </a:r>
          <a:endParaRPr lang="en-US" sz="2400" kern="1200"/>
        </a:p>
      </dsp:txBody>
      <dsp:txXfrm>
        <a:off x="28786" y="3227214"/>
        <a:ext cx="10458028" cy="532107"/>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01/12/2025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01/12/2025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01/12/2025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01/12/2025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01/12/2025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01/12/2025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01/12/2025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amenmomentos57.blogspot.com/2012/11/" TargetMode="External"/><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7720781" y="1320127"/>
            <a:ext cx="3633019" cy="3049920"/>
          </a:xfrm>
        </p:spPr>
        <p:txBody>
          <a:bodyPr vert="horz" lIns="91440" tIns="45720" rIns="91440" bIns="45720" rtlCol="0" anchor="t">
            <a:normAutofit/>
          </a:bodyPr>
          <a:lstStyle/>
          <a:p>
            <a:pPr algn="l"/>
            <a:r>
              <a:rPr lang="en-US" sz="5400" b="1" kern="1200" dirty="0">
                <a:latin typeface="+mj-lt"/>
                <a:ea typeface="+mj-ea"/>
                <a:cs typeface="+mj-cs"/>
              </a:rPr>
              <a:t>ADVENT: BIRTH OF JESUS</a:t>
            </a:r>
          </a:p>
        </p:txBody>
      </p:sp>
      <p:sp>
        <p:nvSpPr>
          <p:cNvPr id="3" name="Subtitle 2"/>
          <p:cNvSpPr>
            <a:spLocks noGrp="1"/>
          </p:cNvSpPr>
          <p:nvPr>
            <p:ph type="subTitle" idx="1"/>
          </p:nvPr>
        </p:nvSpPr>
        <p:spPr>
          <a:xfrm>
            <a:off x="7720780" y="4465413"/>
            <a:ext cx="3633019" cy="1516286"/>
          </a:xfrm>
        </p:spPr>
        <p:txBody>
          <a:bodyPr vert="horz" lIns="91440" tIns="45720" rIns="91440" bIns="45720" rtlCol="0" anchor="ctr">
            <a:normAutofit/>
          </a:bodyPr>
          <a:lstStyle/>
          <a:p>
            <a:pPr algn="l"/>
            <a:r>
              <a:rPr lang="en-US" sz="2000" kern="1200">
                <a:latin typeface="+mn-lt"/>
                <a:ea typeface="+mn-ea"/>
                <a:cs typeface="+mn-cs"/>
              </a:rPr>
              <a:t>TFTD 2 </a:t>
            </a:r>
          </a:p>
        </p:txBody>
      </p:sp>
      <p:pic>
        <p:nvPicPr>
          <p:cNvPr id="4" name="Picture 3" descr="A painting of a manger with animals and a person&#10;&#10;AI-generated content may be incorrect.">
            <a:extLst>
              <a:ext uri="{FF2B5EF4-FFF2-40B4-BE49-F238E27FC236}">
                <a16:creationId xmlns:a16="http://schemas.microsoft.com/office/drawing/2014/main" id="{F52F8808-57A6-FE11-3077-D03948631E02}"/>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782090" y="1343070"/>
            <a:ext cx="6400376" cy="4000235"/>
          </a:xfrm>
          <a:prstGeom prst="rect">
            <a:avLst/>
          </a:prstGeom>
        </p:spPr>
      </p:pic>
      <p:grpSp>
        <p:nvGrpSpPr>
          <p:cNvPr id="35" name="Group 34">
            <a:extLst>
              <a:ext uri="{FF2B5EF4-FFF2-40B4-BE49-F238E27FC236}">
                <a16:creationId xmlns:a16="http://schemas.microsoft.com/office/drawing/2014/main" id="{7E0FE442-FDE7-03A0-48D0-17C4325DB29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36" name="Rectangle 35">
              <a:extLst>
                <a:ext uri="{FF2B5EF4-FFF2-40B4-BE49-F238E27FC236}">
                  <a16:creationId xmlns:a16="http://schemas.microsoft.com/office/drawing/2014/main" id="{45A187A5-6081-1B66-F1E9-CB90253CCB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1122D013-AC81-41D9-9EAC-40AF25940B1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A315814-02BF-0C7E-E2AC-6232D0F6F7C1}"/>
              </a:ext>
            </a:extLst>
          </p:cNvPr>
          <p:cNvSpPr>
            <a:spLocks noGrp="1"/>
          </p:cNvSpPr>
          <p:nvPr>
            <p:ph type="title"/>
          </p:nvPr>
        </p:nvSpPr>
        <p:spPr>
          <a:xfrm>
            <a:off x="686834" y="1153572"/>
            <a:ext cx="3200400" cy="4461163"/>
          </a:xfrm>
        </p:spPr>
        <p:txBody>
          <a:bodyPr>
            <a:normAutofit/>
          </a:bodyPr>
          <a:lstStyle/>
          <a:p>
            <a:r>
              <a:rPr lang="en-GB">
                <a:solidFill>
                  <a:srgbClr val="FFFFFF"/>
                </a:solidFill>
              </a:rPr>
              <a:t>What does his birth tell us about his character?</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B38E4EC7-6D08-282C-6993-4DBB834287E9}"/>
              </a:ext>
            </a:extLst>
          </p:cNvPr>
          <p:cNvSpPr>
            <a:spLocks noGrp="1"/>
          </p:cNvSpPr>
          <p:nvPr>
            <p:ph idx="1"/>
          </p:nvPr>
        </p:nvSpPr>
        <p:spPr>
          <a:xfrm>
            <a:off x="4447308" y="591344"/>
            <a:ext cx="6906491" cy="5585619"/>
          </a:xfrm>
        </p:spPr>
        <p:txBody>
          <a:bodyPr vert="horz" lIns="91440" tIns="45720" rIns="91440" bIns="45720" rtlCol="0" anchor="ctr">
            <a:normAutofit/>
          </a:bodyPr>
          <a:lstStyle/>
          <a:p>
            <a:pPr marL="0" indent="0">
              <a:buNone/>
            </a:pPr>
            <a:r>
              <a:rPr lang="en-GB" dirty="0">
                <a:latin typeface="Arial"/>
                <a:cs typeface="Arial"/>
              </a:rPr>
              <a:t>In Luke 2:10-13, tells us that the Savior of the world came in the humblest way- wrapped in love, born among the lowly and destined to bring joy, peace and salvation to all.</a:t>
            </a:r>
            <a:endParaRPr lang="en-US" dirty="0"/>
          </a:p>
        </p:txBody>
      </p:sp>
    </p:spTree>
    <p:extLst>
      <p:ext uri="{BB962C8B-B14F-4D97-AF65-F5344CB8AC3E}">
        <p14:creationId xmlns:p14="http://schemas.microsoft.com/office/powerpoint/2010/main" val="32252936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058A14AF-9FB5-4CC7-BA35-E8E85D3EDF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1B5C478-C729-C4F5-B09C-835B76275DD4}"/>
              </a:ext>
            </a:extLst>
          </p:cNvPr>
          <p:cNvSpPr>
            <a:spLocks noGrp="1"/>
          </p:cNvSpPr>
          <p:nvPr>
            <p:ph type="title"/>
          </p:nvPr>
        </p:nvSpPr>
        <p:spPr>
          <a:xfrm>
            <a:off x="793662" y="386930"/>
            <a:ext cx="10066122" cy="1298448"/>
          </a:xfrm>
        </p:spPr>
        <p:txBody>
          <a:bodyPr anchor="b">
            <a:normAutofit/>
          </a:bodyPr>
          <a:lstStyle/>
          <a:p>
            <a:r>
              <a:rPr lang="en-GB" sz="4800"/>
              <a:t>THE CHRISTIAN PERSPECTIVE</a:t>
            </a:r>
          </a:p>
        </p:txBody>
      </p:sp>
      <p:sp>
        <p:nvSpPr>
          <p:cNvPr id="24" name="Rectangle 23">
            <a:extLst>
              <a:ext uri="{FF2B5EF4-FFF2-40B4-BE49-F238E27FC236}">
                <a16:creationId xmlns:a16="http://schemas.microsoft.com/office/drawing/2014/main" id="{3A9A4357-BD1D-4622-A4FE-766E6AB8D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flipV="1">
            <a:off x="-2" y="1998845"/>
            <a:ext cx="11454595" cy="7816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659831F-0D9A-4C63-9EBB-8435B85A440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3079"/>
            <a:ext cx="11383362" cy="42679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D7DFBDC2-CA91-7450-EDE6-F1D9EA64CD73}"/>
              </a:ext>
            </a:extLst>
          </p:cNvPr>
          <p:cNvSpPr>
            <a:spLocks noGrp="1"/>
          </p:cNvSpPr>
          <p:nvPr>
            <p:ph idx="1"/>
          </p:nvPr>
        </p:nvSpPr>
        <p:spPr>
          <a:xfrm>
            <a:off x="793661" y="2599509"/>
            <a:ext cx="4530898" cy="3639450"/>
          </a:xfrm>
        </p:spPr>
        <p:txBody>
          <a:bodyPr vert="horz" lIns="91440" tIns="45720" rIns="91440" bIns="45720" rtlCol="0" anchor="ctr">
            <a:normAutofit/>
          </a:bodyPr>
          <a:lstStyle/>
          <a:p>
            <a:r>
              <a:rPr lang="en-GB" sz="2000" b="1"/>
              <a:t>Jesus is Humble — “A baby… lying in a manger.”</a:t>
            </a:r>
            <a:endParaRPr lang="en-GB" sz="2000"/>
          </a:p>
          <a:p>
            <a:r>
              <a:rPr lang="en-GB" sz="2000">
                <a:ea typeface="+mn-lt"/>
                <a:cs typeface="+mn-lt"/>
              </a:rPr>
              <a:t>A manger is a feeding trough—simple, poor, unexpected.</a:t>
            </a:r>
            <a:br>
              <a:rPr lang="en-GB" sz="2000">
                <a:ea typeface="+mn-lt"/>
                <a:cs typeface="+mn-lt"/>
              </a:rPr>
            </a:br>
            <a:r>
              <a:rPr lang="en-GB" sz="2000">
                <a:ea typeface="+mn-lt"/>
                <a:cs typeface="+mn-lt"/>
              </a:rPr>
              <a:t> This shows Jesus’ humility:</a:t>
            </a:r>
            <a:endParaRPr lang="en-GB" sz="2000"/>
          </a:p>
          <a:p>
            <a:r>
              <a:rPr lang="en-GB" sz="2000">
                <a:ea typeface="+mn-lt"/>
                <a:cs typeface="+mn-lt"/>
              </a:rPr>
              <a:t>He didn’t come as a king in a palace.</a:t>
            </a:r>
            <a:endParaRPr lang="en-GB" sz="2000"/>
          </a:p>
          <a:p>
            <a:r>
              <a:rPr lang="en-GB" sz="2000">
                <a:ea typeface="+mn-lt"/>
                <a:cs typeface="+mn-lt"/>
              </a:rPr>
              <a:t>He came lowly and approachable.</a:t>
            </a:r>
            <a:endParaRPr lang="en-GB" sz="2000"/>
          </a:p>
          <a:p>
            <a:r>
              <a:rPr lang="en-GB" sz="2000">
                <a:ea typeface="+mn-lt"/>
                <a:cs typeface="+mn-lt"/>
              </a:rPr>
              <a:t>His character is </a:t>
            </a:r>
            <a:r>
              <a:rPr lang="en-GB" sz="2000" b="1">
                <a:ea typeface="+mn-lt"/>
                <a:cs typeface="+mn-lt"/>
              </a:rPr>
              <a:t>gentle, humble, and close to ordinary people</a:t>
            </a:r>
            <a:r>
              <a:rPr lang="en-GB" sz="2000">
                <a:ea typeface="+mn-lt"/>
                <a:cs typeface="+mn-lt"/>
              </a:rPr>
              <a:t>.</a:t>
            </a:r>
            <a:endParaRPr lang="en-GB" sz="2000"/>
          </a:p>
          <a:p>
            <a:endParaRPr lang="en-GB" sz="2000"/>
          </a:p>
        </p:txBody>
      </p:sp>
      <p:pic>
        <p:nvPicPr>
          <p:cNvPr id="4" name="Picture 3" descr="Images Gratuites : bâtiment, paradis, religion, église, cathédrale ...">
            <a:extLst>
              <a:ext uri="{FF2B5EF4-FFF2-40B4-BE49-F238E27FC236}">
                <a16:creationId xmlns:a16="http://schemas.microsoft.com/office/drawing/2014/main" id="{8386FFB7-9616-15ED-2D89-A0E992CD336F}"/>
              </a:ext>
            </a:extLst>
          </p:cNvPr>
          <p:cNvPicPr>
            <a:picLocks noChangeAspect="1"/>
          </p:cNvPicPr>
          <p:nvPr/>
        </p:nvPicPr>
        <p:blipFill>
          <a:blip r:embed="rId2"/>
          <a:stretch>
            <a:fillRect/>
          </a:stretch>
        </p:blipFill>
        <p:spPr>
          <a:xfrm>
            <a:off x="5911532" y="2628910"/>
            <a:ext cx="5150277" cy="3424934"/>
          </a:xfrm>
          <a:prstGeom prst="rect">
            <a:avLst/>
          </a:prstGeom>
        </p:spPr>
      </p:pic>
      <p:sp>
        <p:nvSpPr>
          <p:cNvPr id="26" name="Rectangle 25">
            <a:extLst>
              <a:ext uri="{FF2B5EF4-FFF2-40B4-BE49-F238E27FC236}">
                <a16:creationId xmlns:a16="http://schemas.microsoft.com/office/drawing/2014/main" id="{E6995CE5-F890-4ABA-82A2-26507CE8D2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28040" y="2313027"/>
            <a:ext cx="781700" cy="15238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9691949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13C56-FF14-57F1-6E6F-BC82686B15FA}"/>
              </a:ext>
            </a:extLst>
          </p:cNvPr>
          <p:cNvSpPr>
            <a:spLocks noGrp="1"/>
          </p:cNvSpPr>
          <p:nvPr>
            <p:ph type="title"/>
          </p:nvPr>
        </p:nvSpPr>
        <p:spPr/>
        <p:txBody>
          <a:bodyPr/>
          <a:lstStyle/>
          <a:p>
            <a:r>
              <a:rPr lang="en-GB" dirty="0"/>
              <a:t>LET'S REFLECT</a:t>
            </a:r>
          </a:p>
        </p:txBody>
      </p:sp>
      <p:graphicFrame>
        <p:nvGraphicFramePr>
          <p:cNvPr id="5" name="Content Placeholder 2">
            <a:extLst>
              <a:ext uri="{FF2B5EF4-FFF2-40B4-BE49-F238E27FC236}">
                <a16:creationId xmlns:a16="http://schemas.microsoft.com/office/drawing/2014/main" id="{862BE254-BF2A-BBA1-D219-0EDABB1944C5}"/>
              </a:ext>
            </a:extLst>
          </p:cNvPr>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607596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BB02F-D06E-994F-A267-8F21C2E9B98D}"/>
              </a:ext>
            </a:extLst>
          </p:cNvPr>
          <p:cNvSpPr>
            <a:spLocks noGrp="1"/>
          </p:cNvSpPr>
          <p:nvPr>
            <p:ph type="title"/>
          </p:nvPr>
        </p:nvSpPr>
        <p:spPr>
          <a:xfrm>
            <a:off x="8079978" y="741391"/>
            <a:ext cx="3369234" cy="983600"/>
          </a:xfrm>
        </p:spPr>
        <p:txBody>
          <a:bodyPr anchor="b">
            <a:normAutofit/>
          </a:bodyPr>
          <a:lstStyle/>
          <a:p>
            <a:r>
              <a:rPr lang="en-GB" sz="3200"/>
              <a:t>LET'S DIG DEEPER</a:t>
            </a:r>
          </a:p>
        </p:txBody>
      </p:sp>
      <p:pic>
        <p:nvPicPr>
          <p:cNvPr id="4" name="Picture 3" descr="Free Images : extreme sport, freediving, egypt, sports, divers ...">
            <a:extLst>
              <a:ext uri="{FF2B5EF4-FFF2-40B4-BE49-F238E27FC236}">
                <a16:creationId xmlns:a16="http://schemas.microsoft.com/office/drawing/2014/main" id="{EA48D390-3E0C-60E3-C734-547ACCF0F1D0}"/>
              </a:ext>
            </a:extLst>
          </p:cNvPr>
          <p:cNvPicPr>
            <a:picLocks noChangeAspect="1"/>
          </p:cNvPicPr>
          <p:nvPr/>
        </p:nvPicPr>
        <p:blipFill>
          <a:blip r:embed="rId2"/>
          <a:srcRect l="1900" r="17279"/>
          <a:stretch>
            <a:fillRect/>
          </a:stretch>
        </p:blipFill>
        <p:spPr>
          <a:xfrm>
            <a:off x="20" y="10"/>
            <a:ext cx="7390243" cy="6857990"/>
          </a:xfrm>
          <a:prstGeom prst="rect">
            <a:avLst/>
          </a:prstGeom>
        </p:spPr>
      </p:pic>
      <p:sp>
        <p:nvSpPr>
          <p:cNvPr id="16" name="Rectangle 15">
            <a:extLst>
              <a:ext uri="{FF2B5EF4-FFF2-40B4-BE49-F238E27FC236}">
                <a16:creationId xmlns:a16="http://schemas.microsoft.com/office/drawing/2014/main" id="{AE3A741D-C19B-960A-5803-1C58871478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879677" y="2347416"/>
            <a:ext cx="1630908" cy="7390262"/>
          </a:xfrm>
          <a:prstGeom prst="rect">
            <a:avLst/>
          </a:prstGeom>
          <a:gradFill>
            <a:gsLst>
              <a:gs pos="0">
                <a:schemeClr val="accent5"/>
              </a:gs>
              <a:gs pos="47000">
                <a:schemeClr val="accent2">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DC39DE25-0E4E-0AA7-0932-1D78C23727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1919061" y="1919060"/>
            <a:ext cx="6854280" cy="3016159"/>
          </a:xfrm>
          <a:prstGeom prst="rect">
            <a:avLst/>
          </a:prstGeom>
          <a:gradFill flip="none" rotWithShape="1">
            <a:gsLst>
              <a:gs pos="0">
                <a:schemeClr val="accent5"/>
              </a:gs>
              <a:gs pos="47000">
                <a:schemeClr val="accent2">
                  <a:alpha val="0"/>
                </a:schemeClr>
              </a:gs>
            </a:gsLst>
            <a:lin ang="4200000" scaled="0"/>
            <a:tileRect/>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18" name="Rectangle 17">
            <a:extLst>
              <a:ext uri="{FF2B5EF4-FFF2-40B4-BE49-F238E27FC236}">
                <a16:creationId xmlns:a16="http://schemas.microsoft.com/office/drawing/2014/main" id="{8D6EA299-0840-6DEA-E670-C49AEBC87E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461657" y="4425055"/>
            <a:ext cx="2928605" cy="2432945"/>
          </a:xfrm>
          <a:prstGeom prst="rect">
            <a:avLst/>
          </a:prstGeom>
          <a:gradFill flip="none" rotWithShape="1">
            <a:gsLst>
              <a:gs pos="0">
                <a:schemeClr val="accent2"/>
              </a:gs>
              <a:gs pos="51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3" name="Content Placeholder 2">
            <a:extLst>
              <a:ext uri="{FF2B5EF4-FFF2-40B4-BE49-F238E27FC236}">
                <a16:creationId xmlns:a16="http://schemas.microsoft.com/office/drawing/2014/main" id="{DE1711A0-4BDE-3F07-0587-641F52B7D52F}"/>
              </a:ext>
            </a:extLst>
          </p:cNvPr>
          <p:cNvSpPr>
            <a:spLocks noGrp="1"/>
          </p:cNvSpPr>
          <p:nvPr>
            <p:ph idx="1"/>
          </p:nvPr>
        </p:nvSpPr>
        <p:spPr>
          <a:xfrm>
            <a:off x="8079978" y="2533476"/>
            <a:ext cx="3369234" cy="3447832"/>
          </a:xfrm>
        </p:spPr>
        <p:txBody>
          <a:bodyPr vert="horz" lIns="91440" tIns="45720" rIns="91440" bIns="45720" rtlCol="0" anchor="t">
            <a:noAutofit/>
          </a:bodyPr>
          <a:lstStyle/>
          <a:p>
            <a:r>
              <a:rPr lang="en-GB" sz="2400" i="1" dirty="0">
                <a:ea typeface="+mn-lt"/>
                <a:cs typeface="+mn-lt"/>
              </a:rPr>
              <a:t>If greatness can begin in a manger, what does that say about the potential hidden in ordinary or overlooked people?</a:t>
            </a:r>
            <a:endParaRPr lang="en-GB" sz="2400"/>
          </a:p>
          <a:p>
            <a:r>
              <a:rPr lang="en-GB" sz="2400" i="1" dirty="0">
                <a:ea typeface="+mn-lt"/>
                <a:cs typeface="+mn-lt"/>
              </a:rPr>
              <a:t>How does this story encourage us to rethink who we admire and why?</a:t>
            </a:r>
            <a:endParaRPr lang="en-GB" sz="2400"/>
          </a:p>
          <a:p>
            <a:endParaRPr lang="en-GB" sz="2000"/>
          </a:p>
        </p:txBody>
      </p:sp>
    </p:spTree>
    <p:extLst>
      <p:ext uri="{BB962C8B-B14F-4D97-AF65-F5344CB8AC3E}">
        <p14:creationId xmlns:p14="http://schemas.microsoft.com/office/powerpoint/2010/main" val="15986812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40E4C4-BD58-A1DD-BA70-F96ECBCEE637}"/>
              </a:ext>
            </a:extLst>
          </p:cNvPr>
          <p:cNvSpPr>
            <a:spLocks noGrp="1"/>
          </p:cNvSpPr>
          <p:nvPr>
            <p:ph type="title"/>
          </p:nvPr>
        </p:nvSpPr>
        <p:spPr>
          <a:xfrm>
            <a:off x="876694" y="741391"/>
            <a:ext cx="4234393" cy="969222"/>
          </a:xfrm>
        </p:spPr>
        <p:txBody>
          <a:bodyPr anchor="b">
            <a:normAutofit/>
          </a:bodyPr>
          <a:lstStyle/>
          <a:p>
            <a:r>
              <a:rPr lang="en-GB" sz="3200"/>
              <a:t>PRAYER </a:t>
            </a:r>
          </a:p>
        </p:txBody>
      </p:sp>
      <p:sp>
        <p:nvSpPr>
          <p:cNvPr id="3" name="Content Placeholder 2">
            <a:extLst>
              <a:ext uri="{FF2B5EF4-FFF2-40B4-BE49-F238E27FC236}">
                <a16:creationId xmlns:a16="http://schemas.microsoft.com/office/drawing/2014/main" id="{C6525735-C9B7-C34E-8530-4E93AF1EB48E}"/>
              </a:ext>
            </a:extLst>
          </p:cNvPr>
          <p:cNvSpPr>
            <a:spLocks noGrp="1"/>
          </p:cNvSpPr>
          <p:nvPr>
            <p:ph idx="1"/>
          </p:nvPr>
        </p:nvSpPr>
        <p:spPr>
          <a:xfrm>
            <a:off x="876693" y="2030269"/>
            <a:ext cx="4234394" cy="3951039"/>
          </a:xfrm>
        </p:spPr>
        <p:txBody>
          <a:bodyPr vert="horz" lIns="91440" tIns="45720" rIns="91440" bIns="45720" rtlCol="0" anchor="t">
            <a:noAutofit/>
          </a:bodyPr>
          <a:lstStyle/>
          <a:p>
            <a:pPr marL="0" indent="0">
              <a:buNone/>
            </a:pPr>
            <a:r>
              <a:rPr lang="en-GB" sz="1600" b="1" dirty="0"/>
              <a:t>Heavenly Father, </a:t>
            </a:r>
            <a:endParaRPr lang="en-GB" sz="1600" dirty="0"/>
          </a:p>
          <a:p>
            <a:pPr marL="0" indent="0">
              <a:buNone/>
            </a:pPr>
            <a:r>
              <a:rPr lang="en-GB" sz="1600" b="1" dirty="0"/>
              <a:t>We thank You for the message of Luke 2:10–13, reminding us that the Savior of the world came in the humblest way—wrapped in love, born among the lowly, and bringing joy, peace, and salvation to all. </a:t>
            </a:r>
            <a:r>
              <a:rPr lang="en-GB" sz="1600" dirty="0"/>
              <a:t>Help us to carry that same humility in our own lives, to welcome others with kindness, and to share Your love with those who feel unnoticed or alone.</a:t>
            </a:r>
            <a:br>
              <a:rPr lang="en-GB" sz="1600" dirty="0"/>
            </a:br>
            <a:r>
              <a:rPr lang="en-GB" sz="1600" dirty="0"/>
              <a:t> May the peace proclaimed by the angels fill our hearts, and may the joy of Jesus’ birth inspire us to bring hope into every place we go. Teach us to see Your greatness in simple moments, and Your glory in acts of compassion. Thank You for sending us a Savior who meets us where we are and leads us into Your light.  Amen.</a:t>
            </a:r>
          </a:p>
        </p:txBody>
      </p:sp>
      <p:pic>
        <p:nvPicPr>
          <p:cNvPr id="4" name="Picture 3" descr="Belton Church of England Primary School - Prayer">
            <a:extLst>
              <a:ext uri="{FF2B5EF4-FFF2-40B4-BE49-F238E27FC236}">
                <a16:creationId xmlns:a16="http://schemas.microsoft.com/office/drawing/2014/main" id="{2BC9CC98-0274-2B99-C2D0-8E2880B98B3B}"/>
              </a:ext>
            </a:extLst>
          </p:cNvPr>
          <p:cNvPicPr>
            <a:picLocks noChangeAspect="1"/>
          </p:cNvPicPr>
          <p:nvPr/>
        </p:nvPicPr>
        <p:blipFill>
          <a:blip r:embed="rId2"/>
          <a:srcRect l="17821" r="10034" b="-1"/>
          <a:stretch>
            <a:fillRect/>
          </a:stretch>
        </p:blipFill>
        <p:spPr>
          <a:xfrm>
            <a:off x="5854890" y="877414"/>
            <a:ext cx="5453545" cy="4984683"/>
          </a:xfrm>
          <a:prstGeom prst="rect">
            <a:avLst/>
          </a:prstGeom>
        </p:spPr>
      </p:pic>
      <p:grpSp>
        <p:nvGrpSpPr>
          <p:cNvPr id="18" name="Group 17">
            <a:extLst>
              <a:ext uri="{FF2B5EF4-FFF2-40B4-BE49-F238E27FC236}">
                <a16:creationId xmlns:a16="http://schemas.microsoft.com/office/drawing/2014/main" id="{434FA563-76F6-CDCF-AEA0-A7B78E44647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025" y="6737718"/>
            <a:ext cx="12207200" cy="123363"/>
            <a:chOff x="-5025" y="6737718"/>
            <a:chExt cx="12207200" cy="123363"/>
          </a:xfrm>
        </p:grpSpPr>
        <p:sp>
          <p:nvSpPr>
            <p:cNvPr id="10" name="Rectangle 9">
              <a:extLst>
                <a:ext uri="{FF2B5EF4-FFF2-40B4-BE49-F238E27FC236}">
                  <a16:creationId xmlns:a16="http://schemas.microsoft.com/office/drawing/2014/main" id="{1D2E3CAA-F1BA-6695-301D-22564C38286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flipH="1">
              <a:off x="6036894" y="695800"/>
              <a:ext cx="123362" cy="12207199"/>
            </a:xfrm>
            <a:prstGeom prst="rect">
              <a:avLst/>
            </a:prstGeom>
            <a:gradFill>
              <a:gsLst>
                <a:gs pos="0">
                  <a:schemeClr val="accent5"/>
                </a:gs>
                <a:gs pos="100000">
                  <a:schemeClr val="accent2"/>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2F3F0F2C-04A5-144D-BDCF-C387072897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9176406" y="3835311"/>
              <a:ext cx="123362" cy="5928176"/>
            </a:xfrm>
            <a:prstGeom prst="rect">
              <a:avLst/>
            </a:prstGeom>
            <a:gradFill>
              <a:gsLst>
                <a:gs pos="19000">
                  <a:schemeClr val="accent5">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0403421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5</TotalTime>
  <Words>389</Words>
  <Application>Microsoft Office PowerPoint</Application>
  <PresentationFormat>Widescreen</PresentationFormat>
  <Paragraphs>22</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Aptos</vt:lpstr>
      <vt:lpstr>Aptos Display</vt:lpstr>
      <vt:lpstr>Arial</vt:lpstr>
      <vt:lpstr>office theme</vt:lpstr>
      <vt:lpstr>ADVENT: BIRTH OF JESUS</vt:lpstr>
      <vt:lpstr>What does his birth tell us about his character?</vt:lpstr>
      <vt:lpstr>THE CHRISTIAN PERSPECTIVE</vt:lpstr>
      <vt:lpstr>LET'S REFLECT</vt:lpstr>
      <vt:lpstr>LET'S DIG DEEPER</vt:lpstr>
      <vt:lpstr>PRAYER 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Michael Hays</dc:creator>
  <cp:lastModifiedBy>Michael Hays</cp:lastModifiedBy>
  <cp:revision>79</cp:revision>
  <dcterms:created xsi:type="dcterms:W3CDTF">2013-07-15T20:26:40Z</dcterms:created>
  <dcterms:modified xsi:type="dcterms:W3CDTF">2025-12-01T09:43:58Z</dcterms:modified>
</cp:coreProperties>
</file>