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Lst>
  <p:sldSz cx="18288000" cy="10287000"/>
  <p:notesSz cx="6858000" cy="9144000"/>
  <p:embeddedFontLst>
    <p:embeddedFont>
      <p:font typeface="Canva Sans Bold" panose="020B0604020202020204" charset="0"/>
      <p:regular r:id="rId9"/>
    </p:embeddedFont>
    <p:embeddedFont>
      <p:font typeface="Canva Sans Bold Italics" panose="020B0604020202020204" charset="0"/>
      <p:regular r:id="rId10"/>
    </p:embeddedFont>
    <p:embeddedFont>
      <p:font typeface="Heebo Bold" panose="020B0604020202020204" charset="-79"/>
      <p:regular r:id="rId11"/>
    </p:embeddedFont>
    <p:embeddedFont>
      <p:font typeface="Heebo Heavy" panose="020B0604020202020204" charset="-79"/>
      <p:regular r:id="rId12"/>
    </p:embeddedFont>
    <p:embeddedFont>
      <p:font typeface="HK Grotesk" panose="020B0604020202020204" charset="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7" d="100"/>
          <a:sy n="47" d="100"/>
        </p:scale>
        <p:origin x="500"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602302" y="1126591"/>
            <a:ext cx="6742453" cy="1254013"/>
          </a:xfrm>
          <a:prstGeom prst="rect">
            <a:avLst/>
          </a:prstGeom>
        </p:spPr>
        <p:txBody>
          <a:bodyPr lIns="0" tIns="0" rIns="0" bIns="0" rtlCol="0" anchor="t">
            <a:spAutoFit/>
          </a:bodyPr>
          <a:lstStyle/>
          <a:p>
            <a:pPr algn="l">
              <a:lnSpc>
                <a:spcPts val="9210"/>
              </a:lnSpc>
            </a:pPr>
            <a:r>
              <a:rPr lang="en-US" sz="10229" b="1" spc="-459">
                <a:solidFill>
                  <a:srgbClr val="FFF7E6"/>
                </a:solidFill>
                <a:latin typeface="Heebo Heavy"/>
                <a:ea typeface="Heebo Heavy"/>
                <a:cs typeface="Heebo Heavy"/>
                <a:sym typeface="Heebo Heavy"/>
              </a:rPr>
              <a:t>The Story of</a:t>
            </a:r>
          </a:p>
        </p:txBody>
      </p:sp>
      <p:sp>
        <p:nvSpPr>
          <p:cNvPr id="3" name="TextBox 3"/>
          <p:cNvSpPr txBox="1"/>
          <p:nvPr/>
        </p:nvSpPr>
        <p:spPr>
          <a:xfrm>
            <a:off x="603028" y="2361580"/>
            <a:ext cx="6669870"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Olive Morris</a:t>
            </a:r>
          </a:p>
        </p:txBody>
      </p:sp>
      <p:sp>
        <p:nvSpPr>
          <p:cNvPr id="4" name="TextBox 4"/>
          <p:cNvSpPr txBox="1"/>
          <p:nvPr/>
        </p:nvSpPr>
        <p:spPr>
          <a:xfrm>
            <a:off x="1211954" y="3634642"/>
            <a:ext cx="5452017" cy="469308"/>
          </a:xfrm>
          <a:prstGeom prst="rect">
            <a:avLst/>
          </a:prstGeom>
        </p:spPr>
        <p:txBody>
          <a:bodyPr lIns="0" tIns="0" rIns="0" bIns="0" rtlCol="0" anchor="t">
            <a:spAutoFit/>
          </a:bodyPr>
          <a:lstStyle/>
          <a:p>
            <a:pPr marL="0" lvl="0" indent="0" algn="l">
              <a:lnSpc>
                <a:spcPts val="3633"/>
              </a:lnSpc>
              <a:spcBef>
                <a:spcPct val="0"/>
              </a:spcBef>
            </a:pPr>
            <a:r>
              <a:rPr lang="en-US" sz="3304" u="none" strike="noStrike" spc="-32">
                <a:solidFill>
                  <a:srgbClr val="FFF7E6"/>
                </a:solidFill>
                <a:latin typeface="HK Grotesk"/>
                <a:ea typeface="HK Grotesk"/>
                <a:cs typeface="HK Grotesk"/>
                <a:sym typeface="HK Grotesk"/>
              </a:rPr>
              <a:t>Born in 1952 • died in 1979.</a:t>
            </a:r>
          </a:p>
        </p:txBody>
      </p:sp>
      <p:sp>
        <p:nvSpPr>
          <p:cNvPr id="5" name="Freeform 5"/>
          <p:cNvSpPr/>
          <p:nvPr/>
        </p:nvSpPr>
        <p:spPr>
          <a:xfrm>
            <a:off x="11049000" y="0"/>
            <a:ext cx="7239000" cy="10287000"/>
          </a:xfrm>
          <a:custGeom>
            <a:avLst/>
            <a:gdLst/>
            <a:ahLst/>
            <a:cxnLst/>
            <a:rect l="l" t="t" r="r" b="b"/>
            <a:pathLst>
              <a:path w="7239000" h="10287000">
                <a:moveTo>
                  <a:pt x="0" y="0"/>
                </a:moveTo>
                <a:lnTo>
                  <a:pt x="7239000" y="0"/>
                </a:lnTo>
                <a:lnTo>
                  <a:pt x="7239000" y="10287000"/>
                </a:lnTo>
                <a:lnTo>
                  <a:pt x="0" y="10287000"/>
                </a:lnTo>
                <a:lnTo>
                  <a:pt x="0" y="0"/>
                </a:lnTo>
                <a:close/>
              </a:path>
            </a:pathLst>
          </a:custGeom>
          <a:blipFill>
            <a:blip r:embed="rId2"/>
            <a:stretch>
              <a:fillRect l="-2060" r="-2060"/>
            </a:stretch>
          </a:blipFill>
        </p:spPr>
        <p:txBody>
          <a:bodyPr/>
          <a:lstStyle/>
          <a:p>
            <a:endParaRPr lang="en-GB"/>
          </a:p>
        </p:txBody>
      </p:sp>
      <p:sp>
        <p:nvSpPr>
          <p:cNvPr id="6" name="TextBox 6"/>
          <p:cNvSpPr txBox="1"/>
          <p:nvPr/>
        </p:nvSpPr>
        <p:spPr>
          <a:xfrm>
            <a:off x="838200" y="303906"/>
            <a:ext cx="4953000" cy="306705"/>
          </a:xfrm>
          <a:prstGeom prst="rect">
            <a:avLst/>
          </a:prstGeom>
        </p:spPr>
        <p:txBody>
          <a:bodyPr lIns="0" tIns="0" rIns="0" bIns="0" rtlCol="0" anchor="t">
            <a:spAutoFit/>
          </a:bodyPr>
          <a:lstStyle/>
          <a:p>
            <a:pPr algn="l">
              <a:lnSpc>
                <a:spcPts val="2520"/>
              </a:lnSpc>
            </a:pPr>
            <a:r>
              <a:rPr lang="en-US" b="1" spc="144" dirty="0">
                <a:solidFill>
                  <a:srgbClr val="F4C542"/>
                </a:solidFill>
                <a:latin typeface="Heebo Bold"/>
                <a:ea typeface="Heebo Bold"/>
                <a:cs typeface="Heebo Bold"/>
                <a:sym typeface="Heebo Bold"/>
              </a:rPr>
              <a:t>TFTD 1: </a:t>
            </a:r>
            <a:r>
              <a:rPr lang="en-US" sz="1800" b="1" spc="144" dirty="0">
                <a:solidFill>
                  <a:srgbClr val="F4C542"/>
                </a:solidFill>
                <a:latin typeface="Heebo Bold"/>
                <a:ea typeface="Heebo Bold"/>
                <a:cs typeface="Heebo Bold"/>
                <a:sym typeface="Heebo Bold"/>
              </a:rPr>
              <a:t>BLACK HISTORY MONTH</a:t>
            </a:r>
          </a:p>
        </p:txBody>
      </p:sp>
      <p:sp>
        <p:nvSpPr>
          <p:cNvPr id="7" name="TextBox 7"/>
          <p:cNvSpPr txBox="1"/>
          <p:nvPr/>
        </p:nvSpPr>
        <p:spPr>
          <a:xfrm>
            <a:off x="0" y="4284925"/>
            <a:ext cx="10792178" cy="7316090"/>
          </a:xfrm>
          <a:prstGeom prst="rect">
            <a:avLst/>
          </a:prstGeom>
        </p:spPr>
        <p:txBody>
          <a:bodyPr lIns="0" tIns="0" rIns="0" bIns="0" rtlCol="0" anchor="t">
            <a:spAutoFit/>
          </a:bodyPr>
          <a:lstStyle/>
          <a:p>
            <a:pPr marL="690881" lvl="1" indent="-345440" algn="l">
              <a:lnSpc>
                <a:spcPts val="4480"/>
              </a:lnSpc>
              <a:spcBef>
                <a:spcPct val="0"/>
              </a:spcBef>
              <a:buFont typeface="Arial"/>
              <a:buChar char="•"/>
            </a:pPr>
            <a:r>
              <a:rPr lang="en-US" sz="3200" b="1" spc="-140">
                <a:solidFill>
                  <a:srgbClr val="FAFAF9"/>
                </a:solidFill>
                <a:latin typeface="Canva Sans Bold"/>
                <a:ea typeface="Canva Sans Bold"/>
                <a:cs typeface="Canva Sans Bold"/>
                <a:sym typeface="Canva Sans Bold"/>
              </a:rPr>
              <a:t>Jamaican-born British activist who moved to Brixton, London, as a child.</a:t>
            </a:r>
          </a:p>
          <a:p>
            <a:pPr algn="l">
              <a:lnSpc>
                <a:spcPts val="4480"/>
              </a:lnSpc>
              <a:spcBef>
                <a:spcPct val="0"/>
              </a:spcBef>
            </a:pPr>
            <a:endParaRPr lang="en-US" sz="3200" b="1" spc="-140">
              <a:solidFill>
                <a:srgbClr val="FAFAF9"/>
              </a:solidFill>
              <a:latin typeface="Canva Sans Bold"/>
              <a:ea typeface="Canva Sans Bold"/>
              <a:cs typeface="Canva Sans Bold"/>
              <a:sym typeface="Canva Sans Bold"/>
            </a:endParaRPr>
          </a:p>
          <a:p>
            <a:pPr marL="690881" lvl="1" indent="-345440" algn="l">
              <a:lnSpc>
                <a:spcPts val="4480"/>
              </a:lnSpc>
              <a:spcBef>
                <a:spcPct val="0"/>
              </a:spcBef>
              <a:buFont typeface="Arial"/>
              <a:buChar char="•"/>
            </a:pPr>
            <a:r>
              <a:rPr lang="en-US" sz="3200" b="1" spc="-140">
                <a:solidFill>
                  <a:srgbClr val="FAFAF9"/>
                </a:solidFill>
                <a:latin typeface="Canva Sans Bold"/>
                <a:ea typeface="Canva Sans Bold"/>
                <a:cs typeface="Canva Sans Bold"/>
                <a:sym typeface="Canva Sans Bold"/>
              </a:rPr>
              <a:t>Dedicated her life to fighting racism, sexism, housing inequality, police brutality, and discrimination.</a:t>
            </a:r>
          </a:p>
          <a:p>
            <a:pPr algn="l">
              <a:lnSpc>
                <a:spcPts val="4480"/>
              </a:lnSpc>
              <a:spcBef>
                <a:spcPct val="0"/>
              </a:spcBef>
            </a:pPr>
            <a:endParaRPr lang="en-US" sz="3200" b="1" spc="-140">
              <a:solidFill>
                <a:srgbClr val="FAFAF9"/>
              </a:solidFill>
              <a:latin typeface="Canva Sans Bold"/>
              <a:ea typeface="Canva Sans Bold"/>
              <a:cs typeface="Canva Sans Bold"/>
              <a:sym typeface="Canva Sans Bold"/>
            </a:endParaRPr>
          </a:p>
          <a:p>
            <a:pPr marL="690881" lvl="1" indent="-345440" algn="l">
              <a:lnSpc>
                <a:spcPts val="4480"/>
              </a:lnSpc>
              <a:spcBef>
                <a:spcPct val="0"/>
              </a:spcBef>
              <a:buFont typeface="Arial"/>
              <a:buChar char="•"/>
            </a:pPr>
            <a:r>
              <a:rPr lang="en-US" sz="3200" b="1" spc="-140">
                <a:solidFill>
                  <a:srgbClr val="FAFAF9"/>
                </a:solidFill>
                <a:latin typeface="Canva Sans Bold"/>
                <a:ea typeface="Canva Sans Bold"/>
                <a:cs typeface="Canva Sans Bold"/>
                <a:sym typeface="Canva Sans Bold"/>
              </a:rPr>
              <a:t>Key member of the British Black Panther Movement and co-founder of the Brixton Black Women's Group and the Organisation of Women of African and Asian Descent (OWAAD)</a:t>
            </a:r>
          </a:p>
          <a:p>
            <a:pPr algn="ctr">
              <a:lnSpc>
                <a:spcPts val="14321"/>
              </a:lnSpc>
              <a:spcBef>
                <a:spcPct val="0"/>
              </a:spcBef>
            </a:pPr>
            <a:endParaRPr lang="en-US" sz="3200" b="1" spc="-140">
              <a:solidFill>
                <a:srgbClr val="FAFAF9"/>
              </a:solidFill>
              <a:latin typeface="Canva Sans Bold"/>
              <a:ea typeface="Canva Sans Bold"/>
              <a:cs typeface="Canva Sans Bold"/>
              <a:sym typeface="Canva Sans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602302" y="1126591"/>
            <a:ext cx="6742453" cy="1254013"/>
          </a:xfrm>
          <a:prstGeom prst="rect">
            <a:avLst/>
          </a:prstGeom>
        </p:spPr>
        <p:txBody>
          <a:bodyPr lIns="0" tIns="0" rIns="0" bIns="0" rtlCol="0" anchor="t">
            <a:spAutoFit/>
          </a:bodyPr>
          <a:lstStyle/>
          <a:p>
            <a:pPr algn="l">
              <a:lnSpc>
                <a:spcPts val="9210"/>
              </a:lnSpc>
            </a:pPr>
            <a:r>
              <a:rPr lang="en-US" sz="10229" b="1" spc="-459">
                <a:solidFill>
                  <a:srgbClr val="FFF7E6"/>
                </a:solidFill>
                <a:latin typeface="Heebo Heavy"/>
                <a:ea typeface="Heebo Heavy"/>
                <a:cs typeface="Heebo Heavy"/>
                <a:sym typeface="Heebo Heavy"/>
              </a:rPr>
              <a:t>The Story of</a:t>
            </a:r>
          </a:p>
        </p:txBody>
      </p:sp>
      <p:sp>
        <p:nvSpPr>
          <p:cNvPr id="3" name="TextBox 3"/>
          <p:cNvSpPr txBox="1"/>
          <p:nvPr/>
        </p:nvSpPr>
        <p:spPr>
          <a:xfrm>
            <a:off x="603028" y="2361580"/>
            <a:ext cx="6669870"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Olive Morris</a:t>
            </a:r>
          </a:p>
        </p:txBody>
      </p:sp>
      <p:sp>
        <p:nvSpPr>
          <p:cNvPr id="4" name="Freeform 4"/>
          <p:cNvSpPr/>
          <p:nvPr/>
        </p:nvSpPr>
        <p:spPr>
          <a:xfrm>
            <a:off x="11049000" y="0"/>
            <a:ext cx="7239000" cy="10287000"/>
          </a:xfrm>
          <a:custGeom>
            <a:avLst/>
            <a:gdLst/>
            <a:ahLst/>
            <a:cxnLst/>
            <a:rect l="l" t="t" r="r" b="b"/>
            <a:pathLst>
              <a:path w="7239000" h="10287000">
                <a:moveTo>
                  <a:pt x="0" y="0"/>
                </a:moveTo>
                <a:lnTo>
                  <a:pt x="7239000" y="0"/>
                </a:lnTo>
                <a:lnTo>
                  <a:pt x="7239000" y="10287000"/>
                </a:lnTo>
                <a:lnTo>
                  <a:pt x="0" y="10287000"/>
                </a:lnTo>
                <a:lnTo>
                  <a:pt x="0" y="0"/>
                </a:lnTo>
                <a:close/>
              </a:path>
            </a:pathLst>
          </a:custGeom>
          <a:blipFill>
            <a:blip r:embed="rId2"/>
            <a:stretch>
              <a:fillRect l="-2060" r="-2060"/>
            </a:stretch>
          </a:blipFill>
        </p:spPr>
        <p:txBody>
          <a:bodyPr/>
          <a:lstStyle/>
          <a:p>
            <a:endParaRPr lang="en-GB"/>
          </a:p>
        </p:txBody>
      </p:sp>
      <p:sp>
        <p:nvSpPr>
          <p:cNvPr id="5" name="TextBox 5"/>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
        <p:nvSpPr>
          <p:cNvPr id="6" name="TextBox 6"/>
          <p:cNvSpPr txBox="1"/>
          <p:nvPr/>
        </p:nvSpPr>
        <p:spPr>
          <a:xfrm>
            <a:off x="126704" y="3539908"/>
            <a:ext cx="10882489" cy="6069965"/>
          </a:xfrm>
          <a:prstGeom prst="rect">
            <a:avLst/>
          </a:prstGeom>
        </p:spPr>
        <p:txBody>
          <a:bodyPr lIns="0" tIns="0" rIns="0" bIns="0" rtlCol="0" anchor="t">
            <a:spAutoFit/>
          </a:bodyPr>
          <a:lstStyle/>
          <a:p>
            <a:pPr algn="ctr">
              <a:lnSpc>
                <a:spcPts val="4619"/>
              </a:lnSpc>
            </a:pPr>
            <a:r>
              <a:rPr lang="en-US" sz="3299" b="1" u="sng" spc="-145">
                <a:solidFill>
                  <a:srgbClr val="FAFAF9"/>
                </a:solidFill>
                <a:latin typeface="Canva Sans Bold"/>
                <a:ea typeface="Canva Sans Bold"/>
                <a:cs typeface="Canva Sans Bold"/>
                <a:sym typeface="Canva Sans Bold"/>
              </a:rPr>
              <a:t>Key Achievements</a:t>
            </a:r>
          </a:p>
          <a:p>
            <a:pPr marL="690876" lvl="1" indent="-345438" algn="l">
              <a:lnSpc>
                <a:spcPts val="4479"/>
              </a:lnSpc>
              <a:buFont typeface="Arial"/>
              <a:buChar char="•"/>
            </a:pPr>
            <a:r>
              <a:rPr lang="en-US" sz="3199" b="1" spc="-140">
                <a:solidFill>
                  <a:srgbClr val="FAFAF9"/>
                </a:solidFill>
                <a:latin typeface="Canva Sans Bold"/>
                <a:ea typeface="Canva Sans Bold"/>
                <a:cs typeface="Canva Sans Bold"/>
                <a:sym typeface="Canva Sans Bold"/>
              </a:rPr>
              <a:t> Challenged police racism after experiencing police violence in 1969. </a:t>
            </a: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 Campaigned for better housing and helped lead Brixton's squatting movement, advocating that housing is a basic right. </a:t>
            </a: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 Created spaces for Black women to organise and have their voices heard in political and feminist movements.</a:t>
            </a: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Connected local struggles in Britain with international anti-racism and anti-colonial movements.</a:t>
            </a:r>
          </a:p>
          <a:p>
            <a:pPr algn="ctr">
              <a:lnSpc>
                <a:spcPts val="3499"/>
              </a:lnSpc>
              <a:spcBef>
                <a:spcPct val="0"/>
              </a:spcBef>
            </a:pPr>
            <a:endParaRPr lang="en-US" sz="3199" b="1" spc="-140">
              <a:solidFill>
                <a:srgbClr val="FAFAF9"/>
              </a:solidFill>
              <a:latin typeface="Canva Sans Bold"/>
              <a:ea typeface="Canva Sans Bold"/>
              <a:cs typeface="Canva Sans Bold"/>
              <a:sym typeface="Canva Sans 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602302" y="1126591"/>
            <a:ext cx="6742453" cy="1254013"/>
          </a:xfrm>
          <a:prstGeom prst="rect">
            <a:avLst/>
          </a:prstGeom>
        </p:spPr>
        <p:txBody>
          <a:bodyPr lIns="0" tIns="0" rIns="0" bIns="0" rtlCol="0" anchor="t">
            <a:spAutoFit/>
          </a:bodyPr>
          <a:lstStyle/>
          <a:p>
            <a:pPr algn="l">
              <a:lnSpc>
                <a:spcPts val="9210"/>
              </a:lnSpc>
            </a:pPr>
            <a:r>
              <a:rPr lang="en-US" sz="10229" b="1" spc="-459">
                <a:solidFill>
                  <a:srgbClr val="FFF7E6"/>
                </a:solidFill>
                <a:latin typeface="Heebo Heavy"/>
                <a:ea typeface="Heebo Heavy"/>
                <a:cs typeface="Heebo Heavy"/>
                <a:sym typeface="Heebo Heavy"/>
              </a:rPr>
              <a:t>The Story of</a:t>
            </a:r>
          </a:p>
        </p:txBody>
      </p:sp>
      <p:sp>
        <p:nvSpPr>
          <p:cNvPr id="3" name="TextBox 3"/>
          <p:cNvSpPr txBox="1"/>
          <p:nvPr/>
        </p:nvSpPr>
        <p:spPr>
          <a:xfrm>
            <a:off x="603028" y="2361580"/>
            <a:ext cx="6669870"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Olive Morris</a:t>
            </a:r>
          </a:p>
        </p:txBody>
      </p:sp>
      <p:sp>
        <p:nvSpPr>
          <p:cNvPr id="4" name="Freeform 4"/>
          <p:cNvSpPr/>
          <p:nvPr/>
        </p:nvSpPr>
        <p:spPr>
          <a:xfrm>
            <a:off x="11049000" y="0"/>
            <a:ext cx="7239000" cy="10287000"/>
          </a:xfrm>
          <a:custGeom>
            <a:avLst/>
            <a:gdLst/>
            <a:ahLst/>
            <a:cxnLst/>
            <a:rect l="l" t="t" r="r" b="b"/>
            <a:pathLst>
              <a:path w="7239000" h="10287000">
                <a:moveTo>
                  <a:pt x="0" y="0"/>
                </a:moveTo>
                <a:lnTo>
                  <a:pt x="7239000" y="0"/>
                </a:lnTo>
                <a:lnTo>
                  <a:pt x="7239000" y="10287000"/>
                </a:lnTo>
                <a:lnTo>
                  <a:pt x="0" y="10287000"/>
                </a:lnTo>
                <a:lnTo>
                  <a:pt x="0" y="0"/>
                </a:lnTo>
                <a:close/>
              </a:path>
            </a:pathLst>
          </a:custGeom>
          <a:blipFill>
            <a:blip r:embed="rId2"/>
            <a:stretch>
              <a:fillRect l="-2060" r="-2060"/>
            </a:stretch>
          </a:blipFill>
        </p:spPr>
        <p:txBody>
          <a:bodyPr/>
          <a:lstStyle/>
          <a:p>
            <a:endParaRPr lang="en-GB"/>
          </a:p>
        </p:txBody>
      </p:sp>
      <p:sp>
        <p:nvSpPr>
          <p:cNvPr id="5" name="TextBox 5"/>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
        <p:nvSpPr>
          <p:cNvPr id="6" name="TextBox 6"/>
          <p:cNvSpPr txBox="1"/>
          <p:nvPr/>
        </p:nvSpPr>
        <p:spPr>
          <a:xfrm>
            <a:off x="126704" y="3539908"/>
            <a:ext cx="10882489" cy="6069965"/>
          </a:xfrm>
          <a:prstGeom prst="rect">
            <a:avLst/>
          </a:prstGeom>
        </p:spPr>
        <p:txBody>
          <a:bodyPr lIns="0" tIns="0" rIns="0" bIns="0" rtlCol="0" anchor="t">
            <a:spAutoFit/>
          </a:bodyPr>
          <a:lstStyle/>
          <a:p>
            <a:pPr algn="ctr">
              <a:lnSpc>
                <a:spcPts val="4619"/>
              </a:lnSpc>
            </a:pPr>
            <a:r>
              <a:rPr lang="en-US" sz="3299" b="1" u="sng" spc="-145">
                <a:solidFill>
                  <a:srgbClr val="FAFAF9"/>
                </a:solidFill>
                <a:latin typeface="Canva Sans Bold"/>
                <a:ea typeface="Canva Sans Bold"/>
                <a:cs typeface="Canva Sans Bold"/>
                <a:sym typeface="Canva Sans Bold"/>
              </a:rPr>
              <a:t>Legacy</a:t>
            </a: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Died from cancer in 1979 at just 27 years old, but left a lasting impact on Black British history.</a:t>
            </a:r>
          </a:p>
          <a:p>
            <a:pPr algn="l">
              <a:lnSpc>
                <a:spcPts val="4479"/>
              </a:lnSpc>
              <a:spcBef>
                <a:spcPct val="0"/>
              </a:spcBef>
            </a:pPr>
            <a:endParaRPr lang="en-US" sz="3199" b="1" spc="-140">
              <a:solidFill>
                <a:srgbClr val="FAFAF9"/>
              </a:solidFill>
              <a:latin typeface="Canva Sans Bold"/>
              <a:ea typeface="Canva Sans Bold"/>
              <a:cs typeface="Canva Sans Bold"/>
              <a:sym typeface="Canva Sans Bold"/>
            </a:endParaRP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Remembered as a pioneer of Black feminism and community activism.</a:t>
            </a:r>
          </a:p>
          <a:p>
            <a:pPr algn="l">
              <a:lnSpc>
                <a:spcPts val="4479"/>
              </a:lnSpc>
              <a:spcBef>
                <a:spcPct val="0"/>
              </a:spcBef>
            </a:pPr>
            <a:endParaRPr lang="en-US" sz="3199" b="1" spc="-140">
              <a:solidFill>
                <a:srgbClr val="FAFAF9"/>
              </a:solidFill>
              <a:latin typeface="Canva Sans Bold"/>
              <a:ea typeface="Canva Sans Bold"/>
              <a:cs typeface="Canva Sans Bold"/>
              <a:sym typeface="Canva Sans Bold"/>
            </a:endParaRPr>
          </a:p>
          <a:p>
            <a:pPr marL="690876" lvl="1" indent="-345438" algn="l">
              <a:lnSpc>
                <a:spcPts val="4479"/>
              </a:lnSpc>
              <a:spcBef>
                <a:spcPct val="0"/>
              </a:spcBef>
              <a:buFont typeface="Arial"/>
              <a:buChar char="•"/>
            </a:pPr>
            <a:r>
              <a:rPr lang="en-US" sz="3199" b="1" spc="-140">
                <a:solidFill>
                  <a:srgbClr val="FAFAF9"/>
                </a:solidFill>
                <a:latin typeface="Canva Sans Bold"/>
                <a:ea typeface="Canva Sans Bold"/>
                <a:cs typeface="Canva Sans Bold"/>
                <a:sym typeface="Canva Sans Bold"/>
              </a:rPr>
              <a:t>Olive Morris House in Lambeth and the Remembering Olive Collective help preserve her legacy.</a:t>
            </a:r>
          </a:p>
          <a:p>
            <a:pPr algn="l">
              <a:lnSpc>
                <a:spcPts val="4479"/>
              </a:lnSpc>
              <a:spcBef>
                <a:spcPct val="0"/>
              </a:spcBef>
            </a:pPr>
            <a:endParaRPr lang="en-US" sz="3199" b="1" spc="-140">
              <a:solidFill>
                <a:srgbClr val="FAFAF9"/>
              </a:solidFill>
              <a:latin typeface="Canva Sans Bold"/>
              <a:ea typeface="Canva Sans Bold"/>
              <a:cs typeface="Canva Sans Bold"/>
              <a:sym typeface="Canva Sans Bold"/>
            </a:endParaRPr>
          </a:p>
          <a:p>
            <a:pPr algn="ctr">
              <a:lnSpc>
                <a:spcPts val="3499"/>
              </a:lnSpc>
              <a:spcBef>
                <a:spcPct val="0"/>
              </a:spcBef>
            </a:pPr>
            <a:endParaRPr lang="en-US" sz="3199" b="1" spc="-140">
              <a:solidFill>
                <a:srgbClr val="FAFAF9"/>
              </a:solidFill>
              <a:latin typeface="Canva Sans Bold"/>
              <a:ea typeface="Canva Sans Bold"/>
              <a:cs typeface="Canva Sans Bold"/>
              <a:sym typeface="Canva Sans Bo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602302" y="1126591"/>
            <a:ext cx="6742453" cy="1254013"/>
          </a:xfrm>
          <a:prstGeom prst="rect">
            <a:avLst/>
          </a:prstGeom>
        </p:spPr>
        <p:txBody>
          <a:bodyPr lIns="0" tIns="0" rIns="0" bIns="0" rtlCol="0" anchor="t">
            <a:spAutoFit/>
          </a:bodyPr>
          <a:lstStyle/>
          <a:p>
            <a:pPr algn="l">
              <a:lnSpc>
                <a:spcPts val="9210"/>
              </a:lnSpc>
            </a:pPr>
            <a:r>
              <a:rPr lang="en-US" sz="10229" b="1" spc="-459">
                <a:solidFill>
                  <a:srgbClr val="FFF7E6"/>
                </a:solidFill>
                <a:latin typeface="Heebo Heavy"/>
                <a:ea typeface="Heebo Heavy"/>
                <a:cs typeface="Heebo Heavy"/>
                <a:sym typeface="Heebo Heavy"/>
              </a:rPr>
              <a:t>The Story of</a:t>
            </a:r>
          </a:p>
        </p:txBody>
      </p:sp>
      <p:sp>
        <p:nvSpPr>
          <p:cNvPr id="3" name="TextBox 3"/>
          <p:cNvSpPr txBox="1"/>
          <p:nvPr/>
        </p:nvSpPr>
        <p:spPr>
          <a:xfrm>
            <a:off x="603028" y="2361580"/>
            <a:ext cx="6669870"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Olive Morris</a:t>
            </a:r>
          </a:p>
        </p:txBody>
      </p:sp>
      <p:sp>
        <p:nvSpPr>
          <p:cNvPr id="4" name="Freeform 4"/>
          <p:cNvSpPr/>
          <p:nvPr/>
        </p:nvSpPr>
        <p:spPr>
          <a:xfrm>
            <a:off x="11049000" y="0"/>
            <a:ext cx="7239000" cy="10287000"/>
          </a:xfrm>
          <a:custGeom>
            <a:avLst/>
            <a:gdLst/>
            <a:ahLst/>
            <a:cxnLst/>
            <a:rect l="l" t="t" r="r" b="b"/>
            <a:pathLst>
              <a:path w="7239000" h="10287000">
                <a:moveTo>
                  <a:pt x="0" y="0"/>
                </a:moveTo>
                <a:lnTo>
                  <a:pt x="7239000" y="0"/>
                </a:lnTo>
                <a:lnTo>
                  <a:pt x="7239000" y="10287000"/>
                </a:lnTo>
                <a:lnTo>
                  <a:pt x="0" y="10287000"/>
                </a:lnTo>
                <a:lnTo>
                  <a:pt x="0" y="0"/>
                </a:lnTo>
                <a:close/>
              </a:path>
            </a:pathLst>
          </a:custGeom>
          <a:blipFill>
            <a:blip r:embed="rId2"/>
            <a:stretch>
              <a:fillRect l="-2060" r="-2060"/>
            </a:stretch>
          </a:blipFill>
        </p:spPr>
        <p:txBody>
          <a:bodyPr/>
          <a:lstStyle/>
          <a:p>
            <a:endParaRPr lang="en-GB"/>
          </a:p>
        </p:txBody>
      </p:sp>
      <p:sp>
        <p:nvSpPr>
          <p:cNvPr id="5" name="TextBox 5"/>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
        <p:nvSpPr>
          <p:cNvPr id="6" name="TextBox 6"/>
          <p:cNvSpPr txBox="1"/>
          <p:nvPr/>
        </p:nvSpPr>
        <p:spPr>
          <a:xfrm>
            <a:off x="126704" y="3539908"/>
            <a:ext cx="10882489" cy="6245299"/>
          </a:xfrm>
          <a:prstGeom prst="rect">
            <a:avLst/>
          </a:prstGeom>
        </p:spPr>
        <p:txBody>
          <a:bodyPr lIns="0" tIns="0" rIns="0" bIns="0" rtlCol="0" anchor="t">
            <a:spAutoFit/>
          </a:bodyPr>
          <a:lstStyle/>
          <a:p>
            <a:pPr algn="ctr">
              <a:lnSpc>
                <a:spcPts val="4619"/>
              </a:lnSpc>
              <a:spcBef>
                <a:spcPct val="0"/>
              </a:spcBef>
            </a:pPr>
            <a:r>
              <a:rPr lang="en-US" sz="3299" b="1" spc="-145" dirty="0">
                <a:solidFill>
                  <a:srgbClr val="FAFAF9"/>
                </a:solidFill>
                <a:latin typeface="Canva Sans Bold"/>
                <a:ea typeface="Canva Sans Bold"/>
                <a:cs typeface="Canva Sans Bold"/>
                <a:sym typeface="Canva Sans Bold"/>
              </a:rPr>
              <a:t>Why She Matters Today</a:t>
            </a:r>
          </a:p>
          <a:p>
            <a:pPr algn="ctr">
              <a:lnSpc>
                <a:spcPts val="4619"/>
              </a:lnSpc>
              <a:spcBef>
                <a:spcPct val="0"/>
              </a:spcBef>
            </a:pPr>
            <a:endParaRPr lang="en-US" sz="3299" b="1" i="1" spc="-145" dirty="0">
              <a:solidFill>
                <a:srgbClr val="FAFAF9"/>
              </a:solidFill>
              <a:latin typeface="Canva Sans Bold"/>
              <a:ea typeface="Canva Sans Bold"/>
              <a:cs typeface="Canva Sans Bold"/>
              <a:sym typeface="Canva Sans Bold"/>
            </a:endParaRPr>
          </a:p>
          <a:p>
            <a:pPr marL="345438" lvl="1" algn="l">
              <a:lnSpc>
                <a:spcPts val="4479"/>
              </a:lnSpc>
              <a:spcBef>
                <a:spcPct val="0"/>
              </a:spcBef>
            </a:pPr>
            <a:r>
              <a:rPr lang="en-US" sz="3199" b="1" spc="-140" dirty="0">
                <a:solidFill>
                  <a:srgbClr val="FAFAF9"/>
                </a:solidFill>
                <a:latin typeface="Canva Sans Bold"/>
                <a:ea typeface="Canva Sans Bold"/>
                <a:cs typeface="Canva Sans Bold"/>
                <a:sym typeface="Canva Sans Bold"/>
              </a:rPr>
              <a:t>"Leadership is not measured by the length of a life, but by the impact it makes."</a:t>
            </a:r>
          </a:p>
          <a:p>
            <a:pPr algn="l">
              <a:lnSpc>
                <a:spcPts val="4479"/>
              </a:lnSpc>
              <a:spcBef>
                <a:spcPct val="0"/>
              </a:spcBef>
            </a:pPr>
            <a:endParaRPr lang="en-US" sz="3199" b="1" spc="-140" dirty="0">
              <a:solidFill>
                <a:srgbClr val="FAFAF9"/>
              </a:solidFill>
              <a:latin typeface="Canva Sans Bold"/>
              <a:ea typeface="Canva Sans Bold"/>
              <a:cs typeface="Canva Sans Bold"/>
              <a:sym typeface="Canva Sans Bold"/>
            </a:endParaRPr>
          </a:p>
          <a:p>
            <a:pPr marL="690876" lvl="1" indent="-345438" algn="l">
              <a:lnSpc>
                <a:spcPts val="4479"/>
              </a:lnSpc>
              <a:spcBef>
                <a:spcPct val="0"/>
              </a:spcBef>
              <a:buFont typeface="Arial"/>
              <a:buChar char="•"/>
            </a:pPr>
            <a:r>
              <a:rPr lang="en-US" sz="3199" b="1" spc="-140" dirty="0">
                <a:solidFill>
                  <a:srgbClr val="FAFAF9"/>
                </a:solidFill>
                <a:latin typeface="Canva Sans Bold"/>
                <a:ea typeface="Canva Sans Bold"/>
                <a:cs typeface="Canva Sans Bold"/>
                <a:sym typeface="Canva Sans Bold"/>
              </a:rPr>
              <a:t>Olive Morris showed how courage, community action, and determination can challenge injustice and inspire future generations.</a:t>
            </a:r>
          </a:p>
          <a:p>
            <a:pPr algn="l">
              <a:lnSpc>
                <a:spcPts val="4479"/>
              </a:lnSpc>
              <a:spcBef>
                <a:spcPct val="0"/>
              </a:spcBef>
            </a:pPr>
            <a:endParaRPr lang="en-US" sz="3199" b="1" spc="-140" dirty="0">
              <a:solidFill>
                <a:srgbClr val="FAFAF9"/>
              </a:solidFill>
              <a:latin typeface="Canva Sans Bold"/>
              <a:ea typeface="Canva Sans Bold"/>
              <a:cs typeface="Canva Sans Bold"/>
              <a:sym typeface="Canva Sans Bold"/>
            </a:endParaRPr>
          </a:p>
          <a:p>
            <a:pPr algn="l">
              <a:lnSpc>
                <a:spcPts val="4479"/>
              </a:lnSpc>
              <a:spcBef>
                <a:spcPct val="0"/>
              </a:spcBef>
            </a:pPr>
            <a:endParaRPr lang="en-US" sz="3199" b="1" spc="-140" dirty="0">
              <a:solidFill>
                <a:srgbClr val="FAFAF9"/>
              </a:solidFill>
              <a:latin typeface="Canva Sans Bold"/>
              <a:ea typeface="Canva Sans Bold"/>
              <a:cs typeface="Canva Sans Bold"/>
              <a:sym typeface="Canva Sans Bold"/>
            </a:endParaRPr>
          </a:p>
          <a:p>
            <a:pPr algn="ctr">
              <a:lnSpc>
                <a:spcPts val="3499"/>
              </a:lnSpc>
              <a:spcBef>
                <a:spcPct val="0"/>
              </a:spcBef>
            </a:pPr>
            <a:endParaRPr lang="en-US" sz="3199" b="1" spc="-140" dirty="0">
              <a:solidFill>
                <a:srgbClr val="FAFAF9"/>
              </a:solidFill>
              <a:latin typeface="Canva Sans Bold"/>
              <a:ea typeface="Canva Sans Bold"/>
              <a:cs typeface="Canva Sans Bold"/>
              <a:sym typeface="Canva Sans 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282418" y="930179"/>
            <a:ext cx="12519029" cy="2414509"/>
          </a:xfrm>
          <a:prstGeom prst="rect">
            <a:avLst/>
          </a:prstGeom>
        </p:spPr>
        <p:txBody>
          <a:bodyPr lIns="0" tIns="0" rIns="0" bIns="0" rtlCol="0" anchor="t">
            <a:spAutoFit/>
          </a:bodyPr>
          <a:lstStyle/>
          <a:p>
            <a:pPr algn="l">
              <a:lnSpc>
                <a:spcPts val="9206"/>
              </a:lnSpc>
            </a:pPr>
            <a:r>
              <a:rPr lang="en-US" sz="10229" b="1" spc="-450">
                <a:solidFill>
                  <a:srgbClr val="FFF7E6"/>
                </a:solidFill>
                <a:latin typeface="Heebo Heavy"/>
                <a:ea typeface="Heebo Heavy"/>
                <a:cs typeface="Heebo Heavy"/>
                <a:sym typeface="Heebo Heavy"/>
              </a:rPr>
              <a:t>Christian Perspective: </a:t>
            </a:r>
          </a:p>
          <a:p>
            <a:pPr algn="l">
              <a:lnSpc>
                <a:spcPts val="9210"/>
              </a:lnSpc>
            </a:pPr>
            <a:endParaRPr lang="en-US" sz="10229" b="1" spc="-450">
              <a:solidFill>
                <a:srgbClr val="FFF7E6"/>
              </a:solidFill>
              <a:latin typeface="Heebo Heavy"/>
              <a:ea typeface="Heebo Heavy"/>
              <a:cs typeface="Heebo Heavy"/>
              <a:sym typeface="Heebo Heavy"/>
            </a:endParaRPr>
          </a:p>
        </p:txBody>
      </p:sp>
      <p:sp>
        <p:nvSpPr>
          <p:cNvPr id="3" name="TextBox 3"/>
          <p:cNvSpPr txBox="1"/>
          <p:nvPr/>
        </p:nvSpPr>
        <p:spPr>
          <a:xfrm>
            <a:off x="603028" y="2361580"/>
            <a:ext cx="12517588"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Faith in Action</a:t>
            </a:r>
          </a:p>
        </p:txBody>
      </p:sp>
      <p:sp>
        <p:nvSpPr>
          <p:cNvPr id="4" name="TextBox 4"/>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
        <p:nvSpPr>
          <p:cNvPr id="5" name="TextBox 5"/>
          <p:cNvSpPr txBox="1"/>
          <p:nvPr/>
        </p:nvSpPr>
        <p:spPr>
          <a:xfrm>
            <a:off x="282418" y="3762491"/>
            <a:ext cx="17216757" cy="5212081"/>
          </a:xfrm>
          <a:prstGeom prst="rect">
            <a:avLst/>
          </a:prstGeom>
        </p:spPr>
        <p:txBody>
          <a:bodyPr lIns="0" tIns="0" rIns="0" bIns="0" rtlCol="0" anchor="t">
            <a:spAutoFit/>
          </a:bodyPr>
          <a:lstStyle/>
          <a:p>
            <a:pPr algn="l">
              <a:lnSpc>
                <a:spcPts val="4619"/>
              </a:lnSpc>
            </a:pPr>
            <a:r>
              <a:rPr lang="en-US" sz="3299" b="1" i="1" spc="-145" dirty="0">
                <a:solidFill>
                  <a:srgbClr val="FAFAF9"/>
                </a:solidFill>
                <a:latin typeface="Canva Sans Bold Italics"/>
                <a:ea typeface="Canva Sans Bold Italics"/>
                <a:cs typeface="Canva Sans Bold Italics"/>
                <a:sym typeface="Canva Sans Bold Italics"/>
              </a:rPr>
              <a:t>"Speak up for those who cannot speak for themselves, for the rights of all who are destitute." - Proverbs 31:8</a:t>
            </a:r>
          </a:p>
          <a:p>
            <a:pPr algn="l">
              <a:lnSpc>
                <a:spcPts val="4619"/>
              </a:lnSpc>
            </a:pPr>
            <a:endParaRPr lang="en-US" sz="3299" b="1" i="1" spc="-145" dirty="0">
              <a:solidFill>
                <a:srgbClr val="FAFAF9"/>
              </a:solidFill>
              <a:latin typeface="Canva Sans Bold Italics"/>
              <a:ea typeface="Canva Sans Bold Italics"/>
              <a:cs typeface="Canva Sans Bold Italics"/>
              <a:sym typeface="Canva Sans Bold Italics"/>
            </a:endParaRPr>
          </a:p>
          <a:p>
            <a:pPr algn="l">
              <a:lnSpc>
                <a:spcPts val="4619"/>
              </a:lnSpc>
            </a:pPr>
            <a:r>
              <a:rPr lang="en-US" sz="3299" b="1" spc="-145" dirty="0">
                <a:solidFill>
                  <a:srgbClr val="FAFAF9"/>
                </a:solidFill>
                <a:latin typeface="Canva Sans Bold"/>
                <a:ea typeface="Canva Sans Bold"/>
                <a:cs typeface="Canva Sans Bold"/>
                <a:sym typeface="Canva Sans Bold"/>
              </a:rPr>
              <a:t>As Christians, we are called to stand against injustice and treat every person with dignity and respect because all people are made in the image of God. Olive Morris's commitment to challenging racism, inequality, and exclusion reflects the Christian values of courage, justice, and service to others.</a:t>
            </a:r>
          </a:p>
          <a:p>
            <a:pPr algn="l">
              <a:lnSpc>
                <a:spcPts val="4619"/>
              </a:lnSpc>
            </a:pPr>
            <a:endParaRPr lang="en-US" sz="3299" b="1" spc="-145" dirty="0">
              <a:solidFill>
                <a:srgbClr val="FAFAF9"/>
              </a:solidFill>
              <a:latin typeface="Canva Sans Bold"/>
              <a:ea typeface="Canva Sans Bold"/>
              <a:cs typeface="Canva Sans Bold"/>
              <a:sym typeface="Canva Sans Bold"/>
            </a:endParaRPr>
          </a:p>
          <a:p>
            <a:pPr algn="ctr">
              <a:lnSpc>
                <a:spcPts val="4619"/>
              </a:lnSpc>
              <a:spcBef>
                <a:spcPct val="0"/>
              </a:spcBef>
            </a:pPr>
            <a:endParaRPr lang="en-US" sz="3299" b="1" spc="-145" dirty="0">
              <a:solidFill>
                <a:srgbClr val="FAFAF9"/>
              </a:solidFill>
              <a:latin typeface="Canva Sans Bold"/>
              <a:ea typeface="Canva Sans Bold"/>
              <a:cs typeface="Canva Sans Bold"/>
              <a:sym typeface="Canva Sans Bo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355365" y="1192074"/>
            <a:ext cx="10425167" cy="2414509"/>
          </a:xfrm>
          <a:prstGeom prst="rect">
            <a:avLst/>
          </a:prstGeom>
        </p:spPr>
        <p:txBody>
          <a:bodyPr lIns="0" tIns="0" rIns="0" bIns="0" rtlCol="0" anchor="t">
            <a:spAutoFit/>
          </a:bodyPr>
          <a:lstStyle/>
          <a:p>
            <a:pPr algn="l">
              <a:lnSpc>
                <a:spcPts val="9206"/>
              </a:lnSpc>
            </a:pPr>
            <a:r>
              <a:rPr lang="en-US" sz="10229" b="1" spc="-450">
                <a:solidFill>
                  <a:srgbClr val="FFF7E6"/>
                </a:solidFill>
                <a:latin typeface="Heebo Heavy"/>
                <a:ea typeface="Heebo Heavy"/>
                <a:cs typeface="Heebo Heavy"/>
                <a:sym typeface="Heebo Heavy"/>
              </a:rPr>
              <a:t>Reflecting on</a:t>
            </a:r>
          </a:p>
          <a:p>
            <a:pPr algn="l">
              <a:lnSpc>
                <a:spcPts val="9210"/>
              </a:lnSpc>
            </a:pPr>
            <a:endParaRPr lang="en-US" sz="10229" b="1" spc="-450">
              <a:solidFill>
                <a:srgbClr val="FFF7E6"/>
              </a:solidFill>
              <a:latin typeface="Heebo Heavy"/>
              <a:ea typeface="Heebo Heavy"/>
              <a:cs typeface="Heebo Heavy"/>
              <a:sym typeface="Heebo Heavy"/>
            </a:endParaRPr>
          </a:p>
        </p:txBody>
      </p:sp>
      <p:sp>
        <p:nvSpPr>
          <p:cNvPr id="3" name="Freeform 3"/>
          <p:cNvSpPr/>
          <p:nvPr/>
        </p:nvSpPr>
        <p:spPr>
          <a:xfrm>
            <a:off x="11049000" y="0"/>
            <a:ext cx="7239000" cy="10287000"/>
          </a:xfrm>
          <a:custGeom>
            <a:avLst/>
            <a:gdLst/>
            <a:ahLst/>
            <a:cxnLst/>
            <a:rect l="l" t="t" r="r" b="b"/>
            <a:pathLst>
              <a:path w="7239000" h="10287000">
                <a:moveTo>
                  <a:pt x="0" y="0"/>
                </a:moveTo>
                <a:lnTo>
                  <a:pt x="7239000" y="0"/>
                </a:lnTo>
                <a:lnTo>
                  <a:pt x="7239000" y="10287000"/>
                </a:lnTo>
                <a:lnTo>
                  <a:pt x="0" y="10287000"/>
                </a:lnTo>
                <a:lnTo>
                  <a:pt x="0" y="0"/>
                </a:lnTo>
                <a:close/>
              </a:path>
            </a:pathLst>
          </a:custGeom>
          <a:blipFill>
            <a:blip r:embed="rId2"/>
            <a:stretch>
              <a:fillRect l="-2060" r="-2060"/>
            </a:stretch>
          </a:blipFill>
        </p:spPr>
        <p:txBody>
          <a:bodyPr/>
          <a:lstStyle/>
          <a:p>
            <a:endParaRPr lang="en-GB"/>
          </a:p>
        </p:txBody>
      </p:sp>
      <p:sp>
        <p:nvSpPr>
          <p:cNvPr id="4" name="TextBox 4"/>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
        <p:nvSpPr>
          <p:cNvPr id="5" name="TextBox 5"/>
          <p:cNvSpPr txBox="1"/>
          <p:nvPr/>
        </p:nvSpPr>
        <p:spPr>
          <a:xfrm>
            <a:off x="126704" y="4448311"/>
            <a:ext cx="10882489" cy="6912149"/>
          </a:xfrm>
          <a:prstGeom prst="rect">
            <a:avLst/>
          </a:prstGeom>
        </p:spPr>
        <p:txBody>
          <a:bodyPr lIns="0" tIns="0" rIns="0" bIns="0" rtlCol="0" anchor="t">
            <a:spAutoFit/>
          </a:bodyPr>
          <a:lstStyle/>
          <a:p>
            <a:pPr marL="813432" lvl="1" indent="-457200" algn="l">
              <a:lnSpc>
                <a:spcPts val="4619"/>
              </a:lnSpc>
              <a:spcBef>
                <a:spcPct val="0"/>
              </a:spcBef>
              <a:buFont typeface="Courier New" panose="02070309020205020404" pitchFamily="49" charset="0"/>
              <a:buChar char="o"/>
            </a:pPr>
            <a:r>
              <a:rPr lang="en-US" sz="3299" b="1" spc="-145" dirty="0">
                <a:solidFill>
                  <a:srgbClr val="FAFAF9"/>
                </a:solidFill>
                <a:latin typeface="Canva Sans Bold"/>
                <a:ea typeface="Canva Sans Bold"/>
                <a:cs typeface="Canva Sans Bold"/>
                <a:sym typeface="Canva Sans Bold"/>
              </a:rPr>
              <a:t>Why is it important for people to challenge unfair treatment, even when it is difficult?</a:t>
            </a:r>
          </a:p>
          <a:p>
            <a:pPr marL="457200" indent="-457200" algn="l">
              <a:lnSpc>
                <a:spcPts val="4619"/>
              </a:lnSpc>
              <a:spcBef>
                <a:spcPct val="0"/>
              </a:spcBef>
              <a:buFont typeface="Courier New" panose="02070309020205020404" pitchFamily="49" charset="0"/>
              <a:buChar char="o"/>
            </a:pPr>
            <a:endParaRPr lang="en-US" sz="3299" b="1" spc="-145" dirty="0">
              <a:solidFill>
                <a:srgbClr val="FAFAF9"/>
              </a:solidFill>
              <a:latin typeface="Canva Sans Bold"/>
              <a:ea typeface="Canva Sans Bold"/>
              <a:cs typeface="Canva Sans Bold"/>
              <a:sym typeface="Canva Sans Bold"/>
            </a:endParaRPr>
          </a:p>
          <a:p>
            <a:pPr marL="813432" lvl="1" indent="-457200" algn="l">
              <a:lnSpc>
                <a:spcPts val="4619"/>
              </a:lnSpc>
              <a:spcBef>
                <a:spcPct val="0"/>
              </a:spcBef>
              <a:buFont typeface="Courier New" panose="02070309020205020404" pitchFamily="49" charset="0"/>
              <a:buChar char="o"/>
            </a:pPr>
            <a:r>
              <a:rPr lang="en-US" sz="3299" b="1" spc="-145" dirty="0">
                <a:solidFill>
                  <a:srgbClr val="FAFAF9"/>
                </a:solidFill>
                <a:latin typeface="Canva Sans Bold"/>
                <a:ea typeface="Canva Sans Bold"/>
                <a:cs typeface="Canva Sans Bold"/>
                <a:sym typeface="Canva Sans Bold"/>
              </a:rPr>
              <a:t>Olive Morris believed that knowledge is a powerful tool for change. How can education help tackle inequality today?</a:t>
            </a:r>
          </a:p>
          <a:p>
            <a:pPr marL="457200" indent="-457200" algn="l">
              <a:lnSpc>
                <a:spcPts val="4619"/>
              </a:lnSpc>
              <a:spcBef>
                <a:spcPct val="0"/>
              </a:spcBef>
              <a:buFont typeface="Courier New" panose="02070309020205020404" pitchFamily="49" charset="0"/>
              <a:buChar char="o"/>
            </a:pPr>
            <a:endParaRPr lang="en-US" sz="3299" b="1" spc="-145" dirty="0">
              <a:solidFill>
                <a:srgbClr val="FAFAF9"/>
              </a:solidFill>
              <a:latin typeface="Canva Sans Bold"/>
              <a:ea typeface="Canva Sans Bold"/>
              <a:cs typeface="Canva Sans Bold"/>
              <a:sym typeface="Canva Sans Bold"/>
            </a:endParaRPr>
          </a:p>
          <a:p>
            <a:pPr marL="813432" lvl="1" indent="-457200" algn="l">
              <a:lnSpc>
                <a:spcPts val="4619"/>
              </a:lnSpc>
              <a:spcBef>
                <a:spcPct val="0"/>
              </a:spcBef>
              <a:buFont typeface="Courier New" panose="02070309020205020404" pitchFamily="49" charset="0"/>
              <a:buChar char="o"/>
            </a:pPr>
            <a:r>
              <a:rPr lang="en-US" sz="3299" b="1" spc="-145" dirty="0">
                <a:solidFill>
                  <a:srgbClr val="FAFAF9"/>
                </a:solidFill>
                <a:latin typeface="Canva Sans Bold"/>
                <a:ea typeface="Canva Sans Bold"/>
                <a:cs typeface="Canva Sans Bold"/>
                <a:sym typeface="Canva Sans Bold"/>
              </a:rPr>
              <a:t>Why do you think Black women's voices were often overlooked in both political and feminist movements?</a:t>
            </a:r>
          </a:p>
          <a:p>
            <a:pPr algn="just">
              <a:lnSpc>
                <a:spcPts val="4479"/>
              </a:lnSpc>
              <a:spcBef>
                <a:spcPct val="0"/>
              </a:spcBef>
            </a:pPr>
            <a:endParaRPr lang="en-US" sz="3299" b="1" spc="-145" dirty="0">
              <a:solidFill>
                <a:srgbClr val="FAFAF9"/>
              </a:solidFill>
              <a:latin typeface="Canva Sans Bold"/>
              <a:ea typeface="Canva Sans Bold"/>
              <a:cs typeface="Canva Sans Bold"/>
              <a:sym typeface="Canva Sans Bold"/>
            </a:endParaRPr>
          </a:p>
          <a:p>
            <a:pPr algn="l">
              <a:lnSpc>
                <a:spcPts val="4479"/>
              </a:lnSpc>
              <a:spcBef>
                <a:spcPct val="0"/>
              </a:spcBef>
            </a:pPr>
            <a:endParaRPr lang="en-US" sz="3299" b="1" spc="-145" dirty="0">
              <a:solidFill>
                <a:srgbClr val="FAFAF9"/>
              </a:solidFill>
              <a:latin typeface="Canva Sans Bold"/>
              <a:ea typeface="Canva Sans Bold"/>
              <a:cs typeface="Canva Sans Bold"/>
              <a:sym typeface="Canva Sans Bold"/>
            </a:endParaRPr>
          </a:p>
          <a:p>
            <a:pPr algn="ctr">
              <a:lnSpc>
                <a:spcPts val="3499"/>
              </a:lnSpc>
              <a:spcBef>
                <a:spcPct val="0"/>
              </a:spcBef>
            </a:pPr>
            <a:endParaRPr lang="en-US" sz="3299" b="1" spc="-145" dirty="0">
              <a:solidFill>
                <a:srgbClr val="FAFAF9"/>
              </a:solidFill>
              <a:latin typeface="Canva Sans Bold"/>
              <a:ea typeface="Canva Sans Bold"/>
              <a:cs typeface="Canva Sans Bold"/>
              <a:sym typeface="Canva Sans Bold"/>
            </a:endParaRPr>
          </a:p>
        </p:txBody>
      </p:sp>
      <p:sp>
        <p:nvSpPr>
          <p:cNvPr id="6" name="TextBox 6"/>
          <p:cNvSpPr txBox="1"/>
          <p:nvPr/>
        </p:nvSpPr>
        <p:spPr>
          <a:xfrm>
            <a:off x="603028" y="2361580"/>
            <a:ext cx="13499645" cy="1254013"/>
          </a:xfrm>
          <a:prstGeom prst="rect">
            <a:avLst/>
          </a:prstGeom>
        </p:spPr>
        <p:txBody>
          <a:bodyPr lIns="0" tIns="0" rIns="0" bIns="0" rtlCol="0" anchor="t">
            <a:spAutoFit/>
          </a:bodyPr>
          <a:lstStyle/>
          <a:p>
            <a:pPr algn="l">
              <a:lnSpc>
                <a:spcPts val="9210"/>
              </a:lnSpc>
            </a:pPr>
            <a:r>
              <a:rPr lang="en-US" sz="10229" b="1" spc="-459">
                <a:solidFill>
                  <a:srgbClr val="D62828"/>
                </a:solidFill>
                <a:latin typeface="Heebo Heavy"/>
                <a:ea typeface="Heebo Heavy"/>
                <a:cs typeface="Heebo Heavy"/>
                <a:sym typeface="Heebo Heavy"/>
              </a:rPr>
              <a:t>Olive Morris’s Legacy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B3D2E"/>
        </a:solidFill>
        <a:effectLst/>
      </p:bgPr>
    </p:bg>
    <p:spTree>
      <p:nvGrpSpPr>
        <p:cNvPr id="1" name=""/>
        <p:cNvGrpSpPr/>
        <p:nvPr/>
      </p:nvGrpSpPr>
      <p:grpSpPr>
        <a:xfrm>
          <a:off x="0" y="0"/>
          <a:ext cx="0" cy="0"/>
          <a:chOff x="0" y="0"/>
          <a:chExt cx="0" cy="0"/>
        </a:xfrm>
      </p:grpSpPr>
      <p:sp>
        <p:nvSpPr>
          <p:cNvPr id="2" name="TextBox 2"/>
          <p:cNvSpPr txBox="1"/>
          <p:nvPr/>
        </p:nvSpPr>
        <p:spPr>
          <a:xfrm>
            <a:off x="730093" y="1027994"/>
            <a:ext cx="4678949" cy="1320228"/>
          </a:xfrm>
          <a:prstGeom prst="rect">
            <a:avLst/>
          </a:prstGeom>
        </p:spPr>
        <p:txBody>
          <a:bodyPr lIns="0" tIns="0" rIns="0" bIns="0" rtlCol="0" anchor="t">
            <a:spAutoFit/>
          </a:bodyPr>
          <a:lstStyle/>
          <a:p>
            <a:pPr algn="l">
              <a:lnSpc>
                <a:spcPts val="9915"/>
              </a:lnSpc>
            </a:pPr>
            <a:r>
              <a:rPr lang="en-US" sz="9915" b="1" spc="-396">
                <a:solidFill>
                  <a:srgbClr val="FFF7E6">
                    <a:alpha val="84706"/>
                  </a:srgbClr>
                </a:solidFill>
                <a:latin typeface="Heebo Heavy"/>
                <a:ea typeface="Heebo Heavy"/>
                <a:cs typeface="Heebo Heavy"/>
                <a:sym typeface="Heebo Heavy"/>
              </a:rPr>
              <a:t>Closing</a:t>
            </a:r>
          </a:p>
        </p:txBody>
      </p:sp>
      <p:sp>
        <p:nvSpPr>
          <p:cNvPr id="3" name="TextBox 3"/>
          <p:cNvSpPr txBox="1"/>
          <p:nvPr/>
        </p:nvSpPr>
        <p:spPr>
          <a:xfrm>
            <a:off x="710147" y="2247922"/>
            <a:ext cx="3994633" cy="1320228"/>
          </a:xfrm>
          <a:prstGeom prst="rect">
            <a:avLst/>
          </a:prstGeom>
        </p:spPr>
        <p:txBody>
          <a:bodyPr lIns="0" tIns="0" rIns="0" bIns="0" rtlCol="0" anchor="t">
            <a:spAutoFit/>
          </a:bodyPr>
          <a:lstStyle/>
          <a:p>
            <a:pPr algn="l">
              <a:lnSpc>
                <a:spcPts val="9915"/>
              </a:lnSpc>
            </a:pPr>
            <a:r>
              <a:rPr lang="en-US" sz="9915" b="1" spc="-396">
                <a:solidFill>
                  <a:srgbClr val="D62828"/>
                </a:solidFill>
                <a:latin typeface="Heebo Heavy"/>
                <a:ea typeface="Heebo Heavy"/>
                <a:cs typeface="Heebo Heavy"/>
                <a:sym typeface="Heebo Heavy"/>
              </a:rPr>
              <a:t>Prayer</a:t>
            </a:r>
          </a:p>
        </p:txBody>
      </p:sp>
      <p:sp>
        <p:nvSpPr>
          <p:cNvPr id="4" name="TextBox 4"/>
          <p:cNvSpPr txBox="1"/>
          <p:nvPr/>
        </p:nvSpPr>
        <p:spPr>
          <a:xfrm>
            <a:off x="609757" y="3530050"/>
            <a:ext cx="16649543" cy="8068812"/>
          </a:xfrm>
          <a:prstGeom prst="rect">
            <a:avLst/>
          </a:prstGeom>
        </p:spPr>
        <p:txBody>
          <a:bodyPr lIns="0" tIns="0" rIns="0" bIns="0" rtlCol="0" anchor="t">
            <a:spAutoFit/>
          </a:bodyPr>
          <a:lstStyle/>
          <a:p>
            <a:pPr algn="l">
              <a:lnSpc>
                <a:spcPts val="4201"/>
              </a:lnSpc>
            </a:pPr>
            <a:r>
              <a:rPr lang="en-US" sz="3234" spc="29" dirty="0">
                <a:solidFill>
                  <a:schemeClr val="bg1">
                    <a:alpha val="84706"/>
                  </a:schemeClr>
                </a:solidFill>
                <a:latin typeface="HK Grotesk"/>
                <a:ea typeface="HK Grotesk"/>
                <a:cs typeface="HK Grotesk"/>
                <a:sym typeface="HK Grotesk"/>
              </a:rPr>
              <a:t>Heavenly Father,</a:t>
            </a:r>
          </a:p>
          <a:p>
            <a:pPr algn="l">
              <a:lnSpc>
                <a:spcPts val="4201"/>
              </a:lnSpc>
            </a:pPr>
            <a:r>
              <a:rPr lang="en-US" sz="3234" spc="29" dirty="0">
                <a:solidFill>
                  <a:schemeClr val="bg1">
                    <a:alpha val="84706"/>
                  </a:schemeClr>
                </a:solidFill>
                <a:latin typeface="HK Grotesk"/>
                <a:ea typeface="HK Grotesk"/>
                <a:cs typeface="HK Grotesk"/>
                <a:sym typeface="HK Grotesk"/>
              </a:rPr>
              <a:t>Thank you for the example of Olive Morris and all those who have had the courage to stand against injustice and inequality. Help us to see the value in every person, remembering that we are all made in your image. </a:t>
            </a:r>
          </a:p>
          <a:p>
            <a:pPr algn="l">
              <a:lnSpc>
                <a:spcPts val="4201"/>
              </a:lnSpc>
            </a:pPr>
            <a:r>
              <a:rPr lang="en-US" sz="3234" spc="29" dirty="0">
                <a:solidFill>
                  <a:schemeClr val="bg1">
                    <a:alpha val="84706"/>
                  </a:schemeClr>
                </a:solidFill>
                <a:latin typeface="HK Grotesk"/>
                <a:ea typeface="HK Grotesk"/>
                <a:cs typeface="HK Grotesk"/>
                <a:sym typeface="HK Grotesk"/>
              </a:rPr>
              <a:t>Give us the courage to do what is right, the wisdom to learn from one another, and the compassion to support those whose voices are not always heard. Help us to be people of kindness, respect, and justice in our school, our community, and beyond.</a:t>
            </a:r>
          </a:p>
          <a:p>
            <a:pPr algn="l">
              <a:lnSpc>
                <a:spcPts val="4201"/>
              </a:lnSpc>
            </a:pPr>
            <a:r>
              <a:rPr lang="en-US" sz="3234" spc="29" dirty="0">
                <a:solidFill>
                  <a:schemeClr val="bg1">
                    <a:alpha val="84706"/>
                  </a:schemeClr>
                </a:solidFill>
                <a:latin typeface="HK Grotesk"/>
                <a:ea typeface="HK Grotesk"/>
                <a:cs typeface="HK Grotesk"/>
                <a:sym typeface="HK Grotesk"/>
              </a:rPr>
              <a:t>May our words and actions </a:t>
            </a:r>
            <a:r>
              <a:rPr lang="en-US" sz="3234" spc="29">
                <a:solidFill>
                  <a:schemeClr val="bg1">
                    <a:alpha val="84706"/>
                  </a:schemeClr>
                </a:solidFill>
                <a:latin typeface="HK Grotesk"/>
                <a:ea typeface="HK Grotesk"/>
                <a:cs typeface="HK Grotesk"/>
                <a:sym typeface="HK Grotesk"/>
              </a:rPr>
              <a:t>reflect your </a:t>
            </a:r>
            <a:r>
              <a:rPr lang="en-US" sz="3234" spc="29" dirty="0">
                <a:solidFill>
                  <a:schemeClr val="bg1">
                    <a:alpha val="84706"/>
                  </a:schemeClr>
                </a:solidFill>
                <a:latin typeface="HK Grotesk"/>
                <a:ea typeface="HK Grotesk"/>
                <a:cs typeface="HK Grotesk"/>
                <a:sym typeface="HK Grotesk"/>
              </a:rPr>
              <a:t>love and help create a world where everyone is treated with dignity and fairness.</a:t>
            </a:r>
          </a:p>
          <a:p>
            <a:pPr algn="l">
              <a:lnSpc>
                <a:spcPts val="4201"/>
              </a:lnSpc>
            </a:pPr>
            <a:r>
              <a:rPr lang="en-US" sz="3234" spc="29" dirty="0">
                <a:solidFill>
                  <a:schemeClr val="bg1">
                    <a:alpha val="84706"/>
                  </a:schemeClr>
                </a:solidFill>
                <a:latin typeface="HK Grotesk"/>
                <a:ea typeface="HK Grotesk"/>
                <a:cs typeface="HK Grotesk"/>
                <a:sym typeface="HK Grotesk"/>
              </a:rPr>
              <a:t>Amen</a:t>
            </a:r>
          </a:p>
          <a:p>
            <a:pPr algn="l">
              <a:lnSpc>
                <a:spcPts val="4201"/>
              </a:lnSpc>
            </a:pPr>
            <a:endParaRPr lang="en-US" sz="3234" spc="29" dirty="0">
              <a:solidFill>
                <a:srgbClr val="FFF7E6">
                  <a:alpha val="84706"/>
                </a:srgbClr>
              </a:solidFill>
              <a:latin typeface="HK Grotesk"/>
              <a:ea typeface="HK Grotesk"/>
              <a:cs typeface="HK Grotesk"/>
              <a:sym typeface="HK Grotesk"/>
            </a:endParaRPr>
          </a:p>
          <a:p>
            <a:pPr algn="l">
              <a:lnSpc>
                <a:spcPts val="4201"/>
              </a:lnSpc>
            </a:pPr>
            <a:endParaRPr lang="en-US" sz="3234" spc="29" dirty="0">
              <a:solidFill>
                <a:srgbClr val="FFF7E6">
                  <a:alpha val="84706"/>
                </a:srgbClr>
              </a:solidFill>
              <a:latin typeface="HK Grotesk"/>
              <a:ea typeface="HK Grotesk"/>
              <a:cs typeface="HK Grotesk"/>
              <a:sym typeface="HK Grotesk"/>
            </a:endParaRPr>
          </a:p>
          <a:p>
            <a:pPr algn="l">
              <a:lnSpc>
                <a:spcPts val="4201"/>
              </a:lnSpc>
            </a:pPr>
            <a:endParaRPr lang="en-US" sz="3234" spc="29" dirty="0">
              <a:solidFill>
                <a:srgbClr val="FFF7E6">
                  <a:alpha val="84706"/>
                </a:srgbClr>
              </a:solidFill>
              <a:latin typeface="HK Grotesk"/>
              <a:ea typeface="HK Grotesk"/>
              <a:cs typeface="HK Grotesk"/>
              <a:sym typeface="HK Grotesk"/>
            </a:endParaRPr>
          </a:p>
          <a:p>
            <a:pPr algn="l">
              <a:lnSpc>
                <a:spcPts val="4201"/>
              </a:lnSpc>
            </a:pPr>
            <a:endParaRPr lang="en-US" sz="3234" spc="29" dirty="0">
              <a:solidFill>
                <a:srgbClr val="FFF7E6">
                  <a:alpha val="84706"/>
                </a:srgbClr>
              </a:solidFill>
              <a:latin typeface="HK Grotesk"/>
              <a:ea typeface="HK Grotesk"/>
              <a:cs typeface="HK Grotesk"/>
              <a:sym typeface="HK Grotesk"/>
            </a:endParaRPr>
          </a:p>
          <a:p>
            <a:pPr algn="l">
              <a:lnSpc>
                <a:spcPts val="4201"/>
              </a:lnSpc>
            </a:pPr>
            <a:endParaRPr lang="en-US" sz="3234" spc="29" dirty="0">
              <a:solidFill>
                <a:srgbClr val="FFF7E6">
                  <a:alpha val="84706"/>
                </a:srgbClr>
              </a:solidFill>
              <a:latin typeface="HK Grotesk"/>
              <a:ea typeface="HK Grotesk"/>
              <a:cs typeface="HK Grotesk"/>
              <a:sym typeface="HK Grotesk"/>
            </a:endParaRPr>
          </a:p>
        </p:txBody>
      </p:sp>
      <p:sp>
        <p:nvSpPr>
          <p:cNvPr id="5" name="TextBox 5"/>
          <p:cNvSpPr txBox="1"/>
          <p:nvPr/>
        </p:nvSpPr>
        <p:spPr>
          <a:xfrm>
            <a:off x="704850" y="285750"/>
            <a:ext cx="4953000" cy="306705"/>
          </a:xfrm>
          <a:prstGeom prst="rect">
            <a:avLst/>
          </a:prstGeom>
        </p:spPr>
        <p:txBody>
          <a:bodyPr lIns="0" tIns="0" rIns="0" bIns="0" rtlCol="0" anchor="t">
            <a:spAutoFit/>
          </a:bodyPr>
          <a:lstStyle/>
          <a:p>
            <a:pPr algn="l">
              <a:lnSpc>
                <a:spcPts val="2520"/>
              </a:lnSpc>
            </a:pPr>
            <a:r>
              <a:rPr lang="en-US" sz="1800" b="1" spc="144">
                <a:solidFill>
                  <a:srgbClr val="F4C542"/>
                </a:solidFill>
                <a:latin typeface="Heebo Bold"/>
                <a:ea typeface="Heebo Bold"/>
                <a:cs typeface="Heebo Bold"/>
                <a:sym typeface="Heebo Bold"/>
              </a:rPr>
              <a:t>BLACK HISTORY MONTH</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f1677422-943d-4316-aa19-b1d6a45a6e9c}" enabled="0" method="" siteId="{f1677422-943d-4316-aa19-b1d6a45a6e9c}" removed="1"/>
</clbl:labelList>
</file>

<file path=docProps/app.xml><?xml version="1.0" encoding="utf-8"?>
<Properties xmlns="http://schemas.openxmlformats.org/officeDocument/2006/extended-properties" xmlns:vt="http://schemas.openxmlformats.org/officeDocument/2006/docPropsVTypes">
  <TotalTime>422</TotalTime>
  <Words>533</Words>
  <Application>Microsoft Office PowerPoint</Application>
  <PresentationFormat>Custom</PresentationFormat>
  <Paragraphs>61</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Canva Sans Bold</vt:lpstr>
      <vt:lpstr>Canva Sans Bold Italics</vt:lpstr>
      <vt:lpstr>HK Grotesk</vt:lpstr>
      <vt:lpstr>Heebo Bold</vt:lpstr>
      <vt:lpstr>Courier New</vt:lpstr>
      <vt:lpstr>Heebo Heavy</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TFTD Presentation—Olive Morris</dc:title>
  <dc:creator>Sherine Davidson</dc:creator>
  <cp:lastModifiedBy>Sherine Davidson</cp:lastModifiedBy>
  <cp:revision>2</cp:revision>
  <dcterms:created xsi:type="dcterms:W3CDTF">2006-08-16T00:00:00Z</dcterms:created>
  <dcterms:modified xsi:type="dcterms:W3CDTF">2026-10-18T21:33:23Z</dcterms:modified>
  <dc:identifier>DAHYWKYt7LI</dc:identifier>
</cp:coreProperties>
</file>