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8288000" cy="10287000"/>
  <p:notesSz cx="6858000" cy="9144000"/>
  <p:embeddedFontLst>
    <p:embeddedFont>
      <p:font typeface="Barlow Condensed Semi-Bold" panose="020B0604020202020204" charset="0"/>
      <p:regular r:id="rId10"/>
    </p:embeddedFon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Barlow Condensed Bold" panose="020B0604020202020204" charset="0"/>
      <p:regular r:id="rId15"/>
    </p:embeddedFont>
    <p:embeddedFont>
      <p:font typeface="Barlow Condensed Medium" panose="020B0604020202020204" charset="0"/>
      <p:regular r:id="rId16"/>
    </p:embeddedFont>
    <p:embeddedFont>
      <p:font typeface="Barlow Condensed" panose="020B0604020202020204" charset="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7" d="100"/>
          <a:sy n="47" d="100"/>
        </p:scale>
        <p:origin x="696" y="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DA6C85-CB06-4B73-A41D-B0EA1D26BB78}" type="datetimeFigureOut">
              <a:rPr lang="en-GB" smtClean="0"/>
              <a:t>11/10/2026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302652-A607-4B59-B8C4-197D3B9A24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3715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dirty="0" smtClean="0">
                <a:solidFill>
                  <a:srgbClr val="F3EEE8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youtube.com/</a:t>
            </a:r>
            <a:r>
              <a:rPr lang="en-US" sz="1200" b="1" dirty="0" err="1" smtClean="0">
                <a:solidFill>
                  <a:srgbClr val="F3EEE8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watch?v</a:t>
            </a:r>
            <a:r>
              <a:rPr lang="en-US" sz="1200" b="1" dirty="0" smtClean="0">
                <a:solidFill>
                  <a:srgbClr val="F3EEE8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=WBeZigeTL4g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02652-A607-4B59-B8C4-197D3B9A240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326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WBeZigeTL4g" TargetMode="Externa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9789330" y="0"/>
            <a:ext cx="8498670" cy="10287000"/>
          </a:xfrm>
          <a:custGeom>
            <a:avLst/>
            <a:gdLst/>
            <a:ahLst/>
            <a:cxnLst/>
            <a:rect l="l" t="t" r="r" b="b"/>
            <a:pathLst>
              <a:path w="8498670" h="10287000">
                <a:moveTo>
                  <a:pt x="0" y="0"/>
                </a:moveTo>
                <a:lnTo>
                  <a:pt x="8498670" y="0"/>
                </a:lnTo>
                <a:lnTo>
                  <a:pt x="849867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0445598" y="5138034"/>
            <a:ext cx="2406316" cy="5148966"/>
          </a:xfrm>
          <a:custGeom>
            <a:avLst/>
            <a:gdLst/>
            <a:ahLst/>
            <a:cxnLst/>
            <a:rect l="l" t="t" r="r" b="b"/>
            <a:pathLst>
              <a:path w="2406316" h="5148966">
                <a:moveTo>
                  <a:pt x="0" y="0"/>
                </a:moveTo>
                <a:lnTo>
                  <a:pt x="2406316" y="0"/>
                </a:lnTo>
                <a:lnTo>
                  <a:pt x="2406316" y="5148966"/>
                </a:lnTo>
                <a:lnTo>
                  <a:pt x="0" y="514896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2403464" y="4285339"/>
            <a:ext cx="3062584" cy="6001661"/>
          </a:xfrm>
          <a:custGeom>
            <a:avLst/>
            <a:gdLst/>
            <a:ahLst/>
            <a:cxnLst/>
            <a:rect l="l" t="t" r="r" b="b"/>
            <a:pathLst>
              <a:path w="3062584" h="6001661">
                <a:moveTo>
                  <a:pt x="0" y="0"/>
                </a:moveTo>
                <a:lnTo>
                  <a:pt x="3062584" y="0"/>
                </a:lnTo>
                <a:lnTo>
                  <a:pt x="3062584" y="6001661"/>
                </a:lnTo>
                <a:lnTo>
                  <a:pt x="0" y="600166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4798842" y="4711687"/>
            <a:ext cx="3489158" cy="5575313"/>
          </a:xfrm>
          <a:custGeom>
            <a:avLst/>
            <a:gdLst/>
            <a:ahLst/>
            <a:cxnLst/>
            <a:rect l="l" t="t" r="r" b="b"/>
            <a:pathLst>
              <a:path w="3489158" h="5575313">
                <a:moveTo>
                  <a:pt x="0" y="0"/>
                </a:moveTo>
                <a:lnTo>
                  <a:pt x="3489158" y="0"/>
                </a:lnTo>
                <a:lnTo>
                  <a:pt x="3489158" y="5575313"/>
                </a:lnTo>
                <a:lnTo>
                  <a:pt x="0" y="557531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558059" y="1252798"/>
            <a:ext cx="8284186" cy="2776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517"/>
              </a:lnSpc>
            </a:pPr>
            <a:r>
              <a:rPr lang="en-US" sz="12087" b="1">
                <a:solidFill>
                  <a:srgbClr val="FFFFFF"/>
                </a:solidFill>
                <a:latin typeface="Barlow Condensed Bold"/>
                <a:ea typeface="Barlow Condensed Bold"/>
                <a:cs typeface="Barlow Condensed Bold"/>
                <a:sym typeface="Barlow Condensed Bold"/>
              </a:rPr>
              <a:t>THE WINDRUSH GENERATION: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8059" y="4629323"/>
            <a:ext cx="11166773" cy="17363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83"/>
              </a:lnSpc>
            </a:pPr>
            <a:r>
              <a:rPr lang="en-US" sz="7566" b="1">
                <a:solidFill>
                  <a:srgbClr val="F24834"/>
                </a:solidFill>
                <a:latin typeface="Barlow Condensed Bold"/>
                <a:ea typeface="Barlow Condensed Bold"/>
                <a:cs typeface="Barlow Condensed Bold"/>
                <a:sym typeface="Barlow Condensed Bold"/>
              </a:rPr>
              <a:t>NEXT DOOR HEROES </a:t>
            </a:r>
          </a:p>
          <a:p>
            <a:pPr algn="l">
              <a:lnSpc>
                <a:spcPts val="6584"/>
              </a:lnSpc>
            </a:pPr>
            <a:r>
              <a:rPr lang="en-US" sz="7566" b="1">
                <a:solidFill>
                  <a:srgbClr val="F24834"/>
                </a:solidFill>
                <a:latin typeface="Barlow Condensed Bold"/>
                <a:ea typeface="Barlow Condensed Bold"/>
                <a:cs typeface="Barlow Condensed Bold"/>
                <a:sym typeface="Barlow Condensed Bold"/>
              </a:rPr>
              <a:t>AND HEROINES</a:t>
            </a:r>
          </a:p>
        </p:txBody>
      </p:sp>
      <p:sp>
        <p:nvSpPr>
          <p:cNvPr id="9" name="Freeform 9"/>
          <p:cNvSpPr/>
          <p:nvPr/>
        </p:nvSpPr>
        <p:spPr>
          <a:xfrm>
            <a:off x="645330" y="6209369"/>
            <a:ext cx="8936182" cy="229572"/>
          </a:xfrm>
          <a:custGeom>
            <a:avLst/>
            <a:gdLst/>
            <a:ahLst/>
            <a:cxnLst/>
            <a:rect l="l" t="t" r="r" b="b"/>
            <a:pathLst>
              <a:path w="8936182" h="229572">
                <a:moveTo>
                  <a:pt x="0" y="0"/>
                </a:moveTo>
                <a:lnTo>
                  <a:pt x="8936182" y="0"/>
                </a:lnTo>
                <a:lnTo>
                  <a:pt x="8936182" y="229571"/>
                </a:lnTo>
                <a:lnTo>
                  <a:pt x="0" y="22957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620069" y="6945441"/>
            <a:ext cx="7644643" cy="15461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38"/>
              </a:lnSpc>
            </a:pPr>
            <a:r>
              <a:rPr lang="en-US" sz="4527" b="1" spc="40" dirty="0">
                <a:solidFill>
                  <a:srgbClr val="FFFFFF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The  Ordinary People</a:t>
            </a:r>
          </a:p>
          <a:p>
            <a:pPr algn="l">
              <a:lnSpc>
                <a:spcPts val="3938"/>
              </a:lnSpc>
            </a:pPr>
            <a:r>
              <a:rPr lang="en-US" sz="4527" b="1" spc="40" dirty="0">
                <a:solidFill>
                  <a:srgbClr val="FFFFFF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from the Caribbean</a:t>
            </a:r>
          </a:p>
          <a:p>
            <a:pPr algn="l">
              <a:lnSpc>
                <a:spcPts val="3939"/>
              </a:lnSpc>
            </a:pPr>
            <a:r>
              <a:rPr lang="en-US" sz="4527" b="1" spc="44">
                <a:solidFill>
                  <a:srgbClr val="FFFFFF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Who  Built Modern </a:t>
            </a:r>
            <a:r>
              <a:rPr lang="en-US" sz="4527" b="1" spc="44" smtClean="0">
                <a:solidFill>
                  <a:srgbClr val="FFFFFF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Britain</a:t>
            </a:r>
            <a:endParaRPr lang="en-US" sz="4527" b="1" spc="44">
              <a:solidFill>
                <a:srgbClr val="F24834"/>
              </a:solidFill>
              <a:latin typeface="Barlow Condensed Medium"/>
              <a:ea typeface="Barlow Condensed Medium"/>
              <a:cs typeface="Barlow Condensed Medium"/>
              <a:sym typeface="Barlow Condensed Medium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45330" y="9027917"/>
            <a:ext cx="7644643" cy="4144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069"/>
              </a:lnSpc>
            </a:pPr>
            <a:r>
              <a:rPr lang="en-US" sz="3527" b="1" spc="34">
                <a:solidFill>
                  <a:srgbClr val="D83E2B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TFD 3  Windrush  W/C 12 October 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487732" y="0"/>
            <a:ext cx="9800268" cy="10287000"/>
          </a:xfrm>
          <a:custGeom>
            <a:avLst/>
            <a:gdLst/>
            <a:ahLst/>
            <a:cxnLst/>
            <a:rect l="l" t="t" r="r" b="b"/>
            <a:pathLst>
              <a:path w="9800268" h="10287000">
                <a:moveTo>
                  <a:pt x="0" y="0"/>
                </a:moveTo>
                <a:lnTo>
                  <a:pt x="9800268" y="0"/>
                </a:lnTo>
                <a:lnTo>
                  <a:pt x="980026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487732" y="0"/>
            <a:ext cx="4582938" cy="10287000"/>
          </a:xfrm>
          <a:custGeom>
            <a:avLst/>
            <a:gdLst/>
            <a:ahLst/>
            <a:cxnLst/>
            <a:rect l="l" t="t" r="r" b="b"/>
            <a:pathLst>
              <a:path w="4582938" h="10287000">
                <a:moveTo>
                  <a:pt x="0" y="0"/>
                </a:moveTo>
                <a:lnTo>
                  <a:pt x="4582938" y="0"/>
                </a:lnTo>
                <a:lnTo>
                  <a:pt x="458293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657411" y="895545"/>
            <a:ext cx="9268275" cy="29272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521"/>
              </a:lnSpc>
            </a:pPr>
            <a:r>
              <a:rPr lang="en-US" sz="8353" b="1" spc="-167">
                <a:solidFill>
                  <a:srgbClr val="FFFFFF"/>
                </a:solidFill>
                <a:latin typeface="Barlow Condensed Semi-Bold"/>
                <a:ea typeface="Barlow Condensed Semi-Bold"/>
                <a:cs typeface="Barlow Condensed Semi-Bold"/>
                <a:sym typeface="Barlow Condensed Semi-Bold"/>
              </a:rPr>
              <a:t>WHO WERE THE</a:t>
            </a:r>
          </a:p>
          <a:p>
            <a:pPr algn="l">
              <a:lnSpc>
                <a:spcPts val="7521"/>
              </a:lnSpc>
            </a:pPr>
            <a:r>
              <a:rPr lang="en-US" sz="8353" b="1" spc="-167">
                <a:solidFill>
                  <a:srgbClr val="FFFFFF"/>
                </a:solidFill>
                <a:latin typeface="Barlow Condensed Semi-Bold"/>
                <a:ea typeface="Barlow Condensed Semi-Bold"/>
                <a:cs typeface="Barlow Condensed Semi-Bold"/>
                <a:sym typeface="Barlow Condensed Semi-Bold"/>
              </a:rPr>
              <a:t>WINDRUSH GENERATION – </a:t>
            </a:r>
            <a:r>
              <a:rPr lang="en-US" sz="8353" b="1" spc="-167">
                <a:solidFill>
                  <a:srgbClr val="E14030"/>
                </a:solidFill>
                <a:latin typeface="Barlow Condensed Semi-Bold"/>
                <a:ea typeface="Barlow Condensed Semi-Bold"/>
                <a:cs typeface="Barlow Condensed Semi-Bold"/>
                <a:sym typeface="Barlow Condensed Semi-Bold"/>
              </a:rPr>
              <a:t>AND WHY THEY MATTER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684107" y="4330730"/>
            <a:ext cx="6598668" cy="4913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05"/>
              </a:lnSpc>
            </a:pPr>
            <a:r>
              <a:rPr lang="en-US" sz="3254" b="1">
                <a:solidFill>
                  <a:srgbClr val="FFFFFF">
                    <a:alpha val="84706"/>
                  </a:srgbClr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They arrived to help rebuild a nation in need.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78140" y="5108358"/>
            <a:ext cx="7195405" cy="928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59"/>
              </a:lnSpc>
            </a:pPr>
            <a:r>
              <a:rPr lang="en-US" sz="3132" b="1">
                <a:solidFill>
                  <a:srgbClr val="FFFFFF">
                    <a:alpha val="84706"/>
                  </a:srgbClr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They strengthened the NHS, London Transport, our schools and our industries.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690796" y="6363943"/>
            <a:ext cx="5929749" cy="4913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05"/>
              </a:lnSpc>
            </a:pPr>
            <a:r>
              <a:rPr lang="en-US" sz="3254" b="1">
                <a:solidFill>
                  <a:srgbClr val="FFFFFF">
                    <a:alpha val="84706"/>
                  </a:srgbClr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They faced racism, yet they persevered.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73201" y="7126510"/>
            <a:ext cx="7689279" cy="928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59"/>
              </a:lnSpc>
            </a:pPr>
            <a:r>
              <a:rPr lang="en-US" sz="3132" b="1">
                <a:solidFill>
                  <a:srgbClr val="FFFFFF">
                    <a:alpha val="84706"/>
                  </a:srgbClr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They are neighbours, parents and community builders whose legacy lives on.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683274" y="8472461"/>
            <a:ext cx="6681998" cy="6698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337"/>
              </a:lnSpc>
            </a:pPr>
            <a:r>
              <a:rPr lang="en-US" sz="4447" b="1" spc="-89">
                <a:solidFill>
                  <a:srgbClr val="E14030"/>
                </a:solidFill>
                <a:latin typeface="Barlow Condensed Semi-Bold"/>
                <a:ea typeface="Barlow Condensed Semi-Bold"/>
                <a:cs typeface="Barlow Condensed Semi-Bold"/>
                <a:sym typeface="Barlow Condensed Semi-Bold"/>
              </a:rPr>
              <a:t>An essential part of British history.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266700" cy="10287000"/>
            <a:chOff x="0" y="0"/>
            <a:chExt cx="3556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55600" cy="13716000"/>
            </a:xfrm>
            <a:custGeom>
              <a:avLst/>
              <a:gdLst/>
              <a:ahLst/>
              <a:cxnLst/>
              <a:rect l="l" t="t" r="r" b="b"/>
              <a:pathLst>
                <a:path w="355600" h="13716000">
                  <a:moveTo>
                    <a:pt x="0" y="0"/>
                  </a:moveTo>
                  <a:lnTo>
                    <a:pt x="355600" y="0"/>
                  </a:lnTo>
                  <a:lnTo>
                    <a:pt x="3556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14030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355600" cy="137541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167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266700" y="0"/>
            <a:ext cx="9639300" cy="171450"/>
            <a:chOff x="0" y="0"/>
            <a:chExt cx="12852400" cy="2286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2852400" cy="228600"/>
            </a:xfrm>
            <a:custGeom>
              <a:avLst/>
              <a:gdLst/>
              <a:ahLst/>
              <a:cxnLst/>
              <a:rect l="l" t="t" r="r" b="b"/>
              <a:pathLst>
                <a:path w="12852400" h="228600">
                  <a:moveTo>
                    <a:pt x="0" y="0"/>
                  </a:moveTo>
                  <a:lnTo>
                    <a:pt x="12852400" y="0"/>
                  </a:lnTo>
                  <a:lnTo>
                    <a:pt x="12852400" y="228600"/>
                  </a:lnTo>
                  <a:lnTo>
                    <a:pt x="0" y="228600"/>
                  </a:lnTo>
                  <a:close/>
                </a:path>
              </a:pathLst>
            </a:custGeom>
            <a:solidFill>
              <a:srgbClr val="E14030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12852400" cy="2667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167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685800" y="771525"/>
            <a:ext cx="9906000" cy="1337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161"/>
              </a:lnSpc>
            </a:pPr>
            <a:r>
              <a:rPr lang="en-US" sz="5266" b="1" dirty="0">
                <a:solidFill>
                  <a:srgbClr val="FFFFFF"/>
                </a:solidFill>
                <a:latin typeface="Barlow Condensed Semi-Bold"/>
                <a:ea typeface="Barlow Condensed Semi-Bold"/>
                <a:cs typeface="Barlow Condensed Semi-Bold"/>
                <a:sym typeface="Barlow Condensed Semi-Bold"/>
              </a:rPr>
              <a:t>Yvonne </a:t>
            </a:r>
            <a:r>
              <a:rPr lang="en-US" sz="5266" b="1" dirty="0" err="1">
                <a:solidFill>
                  <a:srgbClr val="FFFFFF"/>
                </a:solidFill>
                <a:latin typeface="Barlow Condensed Semi-Bold"/>
                <a:ea typeface="Barlow Condensed Semi-Bold"/>
                <a:cs typeface="Barlow Condensed Semi-Bold"/>
                <a:sym typeface="Barlow Condensed Semi-Bold"/>
              </a:rPr>
              <a:t>Conolly</a:t>
            </a:r>
            <a:r>
              <a:rPr lang="en-US" sz="5266" b="1" dirty="0">
                <a:solidFill>
                  <a:srgbClr val="FFFFFF"/>
                </a:solidFill>
                <a:latin typeface="Barlow Condensed Semi-Bold"/>
                <a:ea typeface="Barlow Condensed Semi-Bold"/>
                <a:cs typeface="Barlow Condensed Semi-Bold"/>
                <a:sym typeface="Barlow Condensed Semi-Bold"/>
              </a:rPr>
              <a:t>:</a:t>
            </a:r>
          </a:p>
          <a:p>
            <a:pPr algn="l">
              <a:lnSpc>
                <a:spcPts val="5161"/>
              </a:lnSpc>
            </a:pPr>
            <a:r>
              <a:rPr lang="en-US" sz="5266" b="1" dirty="0">
                <a:solidFill>
                  <a:srgbClr val="FFFFFF"/>
                </a:solidFill>
                <a:latin typeface="Barlow Condensed Semi-Bold"/>
                <a:ea typeface="Barlow Condensed Semi-Bold"/>
                <a:cs typeface="Barlow Condensed Semi-Bold"/>
                <a:sym typeface="Barlow Condensed Semi-Bold"/>
              </a:rPr>
              <a:t>Britain's First Black </a:t>
            </a:r>
            <a:r>
              <a:rPr lang="en-US" sz="5266" b="1" dirty="0" err="1" smtClean="0">
                <a:solidFill>
                  <a:srgbClr val="FFFFFF"/>
                </a:solidFill>
                <a:latin typeface="Barlow Condensed Semi-Bold"/>
                <a:ea typeface="Barlow Condensed Semi-Bold"/>
                <a:cs typeface="Barlow Condensed Semi-Bold"/>
                <a:sym typeface="Barlow Condensed Semi-Bold"/>
              </a:rPr>
              <a:t>Headteacher</a:t>
            </a:r>
            <a:endParaRPr lang="en-US" sz="5266" b="1" dirty="0">
              <a:solidFill>
                <a:srgbClr val="FFFFFF"/>
              </a:solidFill>
              <a:latin typeface="Barlow Condensed Semi-Bold"/>
              <a:ea typeface="Barlow Condensed Semi-Bold"/>
              <a:cs typeface="Barlow Condensed Semi-Bold"/>
              <a:sym typeface="Barlow Condensed Semi-Bold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685800" y="2137875"/>
            <a:ext cx="9906000" cy="6394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179"/>
              </a:lnSpc>
            </a:pPr>
            <a:r>
              <a:rPr lang="en-US" sz="3699" b="1" dirty="0">
                <a:solidFill>
                  <a:srgbClr val="E14030"/>
                </a:solidFill>
                <a:latin typeface="Barlow Condensed Semi-Bold"/>
                <a:ea typeface="Barlow Condensed Semi-Bold"/>
                <a:cs typeface="Barlow Condensed Semi-Bold"/>
                <a:sym typeface="Barlow Condensed Semi-Bold"/>
              </a:rPr>
              <a:t>A Pioneer in Education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85800" y="2777320"/>
            <a:ext cx="9833442" cy="628377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3456"/>
              </a:lnSpc>
            </a:pPr>
            <a:r>
              <a:rPr lang="en-US" sz="2700" b="1" dirty="0">
                <a:solidFill>
                  <a:srgbClr val="FFFFFF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Yvonne </a:t>
            </a:r>
            <a:r>
              <a:rPr lang="en-US" sz="2700" b="1" dirty="0" err="1">
                <a:solidFill>
                  <a:srgbClr val="FFFFFF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Conolly</a:t>
            </a:r>
            <a:r>
              <a:rPr lang="en-US" sz="2700" b="1" dirty="0">
                <a:solidFill>
                  <a:srgbClr val="FFFFFF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 trained as a primary teacher in Jamaica before coming to Britain in 1963.</a:t>
            </a:r>
          </a:p>
          <a:p>
            <a:pPr algn="l">
              <a:lnSpc>
                <a:spcPts val="3456"/>
              </a:lnSpc>
            </a:pPr>
            <a:endParaRPr lang="en-US" sz="2700" b="1" dirty="0">
              <a:solidFill>
                <a:srgbClr val="FFFFFF"/>
              </a:solidFill>
              <a:latin typeface="Barlow Condensed Medium"/>
              <a:ea typeface="Barlow Condensed Medium"/>
              <a:cs typeface="Barlow Condensed Medium"/>
              <a:sym typeface="Barlow Condensed Medium"/>
            </a:endParaRPr>
          </a:p>
          <a:p>
            <a:pPr algn="l">
              <a:lnSpc>
                <a:spcPts val="3456"/>
              </a:lnSpc>
            </a:pPr>
            <a:r>
              <a:rPr lang="en-US" sz="2700" b="1" dirty="0">
                <a:solidFill>
                  <a:srgbClr val="FFFFFF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In 1969, she became </a:t>
            </a:r>
            <a:r>
              <a:rPr lang="en-US" sz="2700" b="1" dirty="0" err="1">
                <a:solidFill>
                  <a:srgbClr val="FFFFFF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headteacher</a:t>
            </a:r>
            <a:r>
              <a:rPr lang="en-US" sz="2700" b="1" dirty="0">
                <a:solidFill>
                  <a:srgbClr val="FFFFFF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 of </a:t>
            </a:r>
            <a:r>
              <a:rPr lang="en-US" sz="2700" b="1" dirty="0" err="1">
                <a:solidFill>
                  <a:srgbClr val="FFFFFF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Ringcross</a:t>
            </a:r>
            <a:r>
              <a:rPr lang="en-US" sz="2700" b="1" dirty="0">
                <a:solidFill>
                  <a:srgbClr val="FFFFFF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 Primary School in Holloway, London, becoming Britain's first Black </a:t>
            </a:r>
            <a:r>
              <a:rPr lang="en-US" sz="2700" b="1" dirty="0" err="1" smtClean="0">
                <a:solidFill>
                  <a:srgbClr val="FFFFFF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headteacher</a:t>
            </a:r>
            <a:r>
              <a:rPr lang="en-US" sz="2700" b="1" dirty="0">
                <a:solidFill>
                  <a:srgbClr val="FFFFFF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.</a:t>
            </a:r>
          </a:p>
          <a:p>
            <a:pPr algn="l">
              <a:lnSpc>
                <a:spcPts val="3456"/>
              </a:lnSpc>
            </a:pPr>
            <a:endParaRPr lang="en-US" sz="2700" b="1" dirty="0">
              <a:solidFill>
                <a:srgbClr val="FFFFFF"/>
              </a:solidFill>
              <a:latin typeface="Barlow Condensed Medium"/>
              <a:ea typeface="Barlow Condensed Medium"/>
              <a:cs typeface="Barlow Condensed Medium"/>
              <a:sym typeface="Barlow Condensed Medium"/>
            </a:endParaRPr>
          </a:p>
          <a:p>
            <a:pPr algn="l">
              <a:lnSpc>
                <a:spcPts val="3456"/>
              </a:lnSpc>
            </a:pPr>
            <a:r>
              <a:rPr lang="en-US" sz="2700" b="1" dirty="0">
                <a:solidFill>
                  <a:srgbClr val="FFFFFF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She faced racist hostility  receiving regular threats on her life and at one point needed a police escort</a:t>
            </a:r>
            <a:r>
              <a:rPr lang="en-US" sz="2700" b="1" dirty="0" smtClean="0">
                <a:solidFill>
                  <a:srgbClr val="FFFFFF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. In addition she was under pressure from the Black community to speak out for Black students misdiagnosed as having SEN.   </a:t>
            </a:r>
            <a:r>
              <a:rPr lang="en-US" sz="2700" b="1" dirty="0">
                <a:solidFill>
                  <a:srgbClr val="FFFFFF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She remained </a:t>
            </a:r>
            <a:r>
              <a:rPr lang="en-US" sz="2700" b="1" dirty="0" smtClean="0">
                <a:solidFill>
                  <a:srgbClr val="FFFFFF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resilient </a:t>
            </a:r>
            <a:r>
              <a:rPr lang="en-US" sz="2700" b="1" dirty="0">
                <a:solidFill>
                  <a:srgbClr val="FFFFFF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and dedicated to her pupils and community </a:t>
            </a:r>
            <a:r>
              <a:rPr lang="en-US" sz="2700" b="1" dirty="0">
                <a:solidFill>
                  <a:srgbClr val="FFFFFF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,</a:t>
            </a:r>
            <a:r>
              <a:rPr lang="en-US" sz="2700" b="1" dirty="0" smtClean="0">
                <a:solidFill>
                  <a:srgbClr val="FFFFFF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 serving for  </a:t>
            </a:r>
            <a:r>
              <a:rPr lang="en-US" sz="2700" b="1" dirty="0">
                <a:solidFill>
                  <a:srgbClr val="FFFFFF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more than 40 years in education</a:t>
            </a:r>
            <a:r>
              <a:rPr lang="en-US" sz="2700" b="1" dirty="0" smtClean="0">
                <a:solidFill>
                  <a:srgbClr val="FFFFFF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.</a:t>
            </a:r>
          </a:p>
          <a:p>
            <a:pPr algn="l">
              <a:lnSpc>
                <a:spcPts val="3456"/>
              </a:lnSpc>
            </a:pPr>
            <a:endParaRPr lang="en-US" sz="2700" b="1" dirty="0">
              <a:solidFill>
                <a:srgbClr val="FFFFFF"/>
              </a:solidFill>
              <a:latin typeface="Barlow Condensed Medium"/>
              <a:ea typeface="Barlow Condensed Medium"/>
              <a:cs typeface="Barlow Condensed Medium"/>
              <a:sym typeface="Barlow Condensed Medium"/>
            </a:endParaRPr>
          </a:p>
          <a:p>
            <a:pPr algn="l">
              <a:lnSpc>
                <a:spcPts val="3456"/>
              </a:lnSpc>
            </a:pPr>
            <a:endParaRPr lang="en-US" sz="2700" b="1" dirty="0">
              <a:solidFill>
                <a:srgbClr val="FFFFFF"/>
              </a:solidFill>
              <a:latin typeface="Barlow Condensed Medium"/>
              <a:ea typeface="Barlow Condensed Medium"/>
              <a:cs typeface="Barlow Condensed Medium"/>
              <a:sym typeface="Barlow Condensed Medium"/>
            </a:endParaRPr>
          </a:p>
          <a:p>
            <a:pPr algn="l">
              <a:lnSpc>
                <a:spcPts val="3456"/>
              </a:lnSpc>
            </a:pPr>
            <a:endParaRPr lang="en-US" sz="2700" b="1" dirty="0">
              <a:solidFill>
                <a:srgbClr val="FFFFFF"/>
              </a:solidFill>
              <a:latin typeface="Barlow Condensed Medium"/>
              <a:ea typeface="Barlow Condensed Medium"/>
              <a:cs typeface="Barlow Condensed Medium"/>
              <a:sym typeface="Barlow Condensed Medium"/>
            </a:endParaRPr>
          </a:p>
        </p:txBody>
      </p:sp>
      <p:sp>
        <p:nvSpPr>
          <p:cNvPr id="12" name="Freeform 12"/>
          <p:cNvSpPr/>
          <p:nvPr/>
        </p:nvSpPr>
        <p:spPr>
          <a:xfrm>
            <a:off x="11334750" y="876300"/>
            <a:ext cx="5905500" cy="6096000"/>
          </a:xfrm>
          <a:custGeom>
            <a:avLst/>
            <a:gdLst/>
            <a:ahLst/>
            <a:cxnLst/>
            <a:rect l="l" t="t" r="r" b="b"/>
            <a:pathLst>
              <a:path w="5905500" h="6096000">
                <a:moveTo>
                  <a:pt x="0" y="0"/>
                </a:moveTo>
                <a:lnTo>
                  <a:pt x="5905500" y="0"/>
                </a:lnTo>
                <a:lnTo>
                  <a:pt x="5905500" y="6096000"/>
                </a:lnTo>
                <a:lnTo>
                  <a:pt x="0" y="6096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10641" b="-10641"/>
            </a:stretch>
          </a:blipFill>
        </p:spPr>
      </p:sp>
      <p:grpSp>
        <p:nvGrpSpPr>
          <p:cNvPr id="13" name="Group 13"/>
          <p:cNvGrpSpPr/>
          <p:nvPr/>
        </p:nvGrpSpPr>
        <p:grpSpPr>
          <a:xfrm>
            <a:off x="11334750" y="876300"/>
            <a:ext cx="5905500" cy="6096000"/>
            <a:chOff x="0" y="0"/>
            <a:chExt cx="7874000" cy="81280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7874000" cy="8128000"/>
            </a:xfrm>
            <a:custGeom>
              <a:avLst/>
              <a:gdLst/>
              <a:ahLst/>
              <a:cxnLst/>
              <a:rect l="l" t="t" r="r" b="b"/>
              <a:pathLst>
                <a:path w="7874000" h="8128000">
                  <a:moveTo>
                    <a:pt x="0" y="0"/>
                  </a:moveTo>
                  <a:lnTo>
                    <a:pt x="7874000" y="0"/>
                  </a:lnTo>
                  <a:lnTo>
                    <a:pt x="7874000" y="8128000"/>
                  </a:lnTo>
                  <a:lnTo>
                    <a:pt x="0" y="8128000"/>
                  </a:lnTo>
                  <a:close/>
                </a:path>
              </a:pathLst>
            </a:custGeom>
            <a:ln w="76200" cap="sq">
              <a:solidFill>
                <a:srgbClr val="E14030"/>
              </a:solidFill>
              <a:prstDash val="solid"/>
              <a:miter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7874000" cy="81661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1679"/>
                </a:lnSpc>
              </a:pPr>
              <a:endParaRPr/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11334750" y="7239000"/>
            <a:ext cx="5905500" cy="2821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184"/>
              </a:lnSpc>
            </a:pPr>
            <a:r>
              <a:rPr lang="en-US" sz="1899" b="1" dirty="0">
                <a:solidFill>
                  <a:srgbClr val="F3EEE8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Watch Yvonne </a:t>
            </a:r>
            <a:r>
              <a:rPr lang="en-US" sz="1899" b="1" dirty="0" err="1">
                <a:solidFill>
                  <a:srgbClr val="F3EEE8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Conolly</a:t>
            </a:r>
            <a:r>
              <a:rPr lang="en-US" sz="1899" b="1" dirty="0">
                <a:solidFill>
                  <a:srgbClr val="F3EEE8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 speak about her journey</a:t>
            </a:r>
            <a:r>
              <a:rPr lang="en-US" sz="1899" b="1" dirty="0" smtClean="0">
                <a:solidFill>
                  <a:srgbClr val="F3EEE8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:</a:t>
            </a:r>
            <a:endParaRPr lang="en-US" sz="1899" b="1" dirty="0">
              <a:solidFill>
                <a:srgbClr val="F3EEE8"/>
              </a:solidFill>
              <a:latin typeface="Barlow Condensed Medium"/>
              <a:ea typeface="Barlow Condensed Medium"/>
              <a:cs typeface="Barlow Condensed Medium"/>
              <a:sym typeface="Barlow Condensed Medium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685800" y="7983204"/>
            <a:ext cx="2381250" cy="5270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619"/>
              </a:lnSpc>
            </a:pPr>
            <a:r>
              <a:rPr lang="en-US" sz="3299" b="1" dirty="0" smtClean="0">
                <a:solidFill>
                  <a:srgbClr val="E14030"/>
                </a:solidFill>
                <a:latin typeface="Barlow Condensed Semi-Bold"/>
                <a:ea typeface="Barlow Condensed Semi-Bold"/>
                <a:cs typeface="Barlow Condensed Semi-Bold"/>
                <a:sym typeface="Barlow Condensed Semi-Bold"/>
              </a:rPr>
              <a:t>REFLECTION</a:t>
            </a:r>
            <a:endParaRPr lang="en-US" sz="3299" b="1" dirty="0">
              <a:solidFill>
                <a:srgbClr val="E14030"/>
              </a:solidFill>
              <a:latin typeface="Barlow Condensed Semi-Bold"/>
              <a:ea typeface="Barlow Condensed Semi-Bold"/>
              <a:cs typeface="Barlow Condensed Semi-Bold"/>
              <a:sym typeface="Barlow Condensed Semi-Bold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685800" y="8548371"/>
            <a:ext cx="16916400" cy="8976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71"/>
              </a:lnSpc>
            </a:pPr>
            <a:r>
              <a:rPr lang="en-US" sz="3099" b="1" dirty="0">
                <a:solidFill>
                  <a:srgbClr val="FFFFFF"/>
                </a:solidFill>
                <a:latin typeface="Barlow Condensed Semi-Bold"/>
                <a:ea typeface="Barlow Condensed Semi-Bold"/>
                <a:cs typeface="Barlow Condensed Semi-Bold"/>
                <a:sym typeface="Barlow Condensed Semi-Bold"/>
              </a:rPr>
              <a:t>Which  teachers have had the greatest influence on you? </a:t>
            </a:r>
          </a:p>
          <a:p>
            <a:pPr algn="l">
              <a:lnSpc>
                <a:spcPts val="3471"/>
              </a:lnSpc>
            </a:pPr>
            <a:r>
              <a:rPr lang="en-US" sz="3099" b="1" dirty="0">
                <a:solidFill>
                  <a:srgbClr val="FFFFFF"/>
                </a:solidFill>
                <a:latin typeface="Barlow Condensed Semi-Bold"/>
                <a:ea typeface="Barlow Condensed Semi-Bold"/>
                <a:cs typeface="Barlow Condensed Semi-Bold"/>
                <a:sym typeface="Barlow Condensed Semi-Bold"/>
              </a:rPr>
              <a:t>How can you pass this </a:t>
            </a:r>
            <a:r>
              <a:rPr lang="en-US" sz="3099" b="1" dirty="0" smtClean="0">
                <a:solidFill>
                  <a:srgbClr val="FFFFFF"/>
                </a:solidFill>
                <a:latin typeface="Barlow Condensed Semi-Bold"/>
                <a:ea typeface="Barlow Condensed Semi-Bold"/>
                <a:cs typeface="Barlow Condensed Semi-Bold"/>
                <a:sym typeface="Barlow Condensed Semi-Bold"/>
              </a:rPr>
              <a:t>forward?</a:t>
            </a:r>
            <a:endParaRPr lang="en-US" sz="3099" b="1" dirty="0">
              <a:solidFill>
                <a:srgbClr val="FFFFFF"/>
              </a:solidFill>
              <a:latin typeface="Barlow Condensed Semi-Bold"/>
              <a:ea typeface="Barlow Condensed Semi-Bold"/>
              <a:cs typeface="Barlow Condensed Semi-Bold"/>
              <a:sym typeface="Barlow Condensed Semi-Bold"/>
            </a:endParaRPr>
          </a:p>
        </p:txBody>
      </p:sp>
      <p:pic>
        <p:nvPicPr>
          <p:cNvPr id="20" name="WBeZigeTL4g"/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14774392" y="7698488"/>
            <a:ext cx="2698100" cy="151768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4249400" y="9437117"/>
            <a:ext cx="32230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3EEE8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youtube.com/</a:t>
            </a:r>
            <a:r>
              <a:rPr lang="en-US" b="1" dirty="0" err="1">
                <a:solidFill>
                  <a:srgbClr val="F3EEE8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watch?v</a:t>
            </a:r>
            <a:r>
              <a:rPr lang="en-US" b="1" dirty="0">
                <a:solidFill>
                  <a:srgbClr val="F3EEE8"/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=WBeZigeTL4g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050220" y="0"/>
            <a:ext cx="4364182" cy="10287000"/>
          </a:xfrm>
          <a:custGeom>
            <a:avLst/>
            <a:gdLst/>
            <a:ahLst/>
            <a:cxnLst/>
            <a:rect l="l" t="t" r="r" b="b"/>
            <a:pathLst>
              <a:path w="4364182" h="10287000">
                <a:moveTo>
                  <a:pt x="0" y="0"/>
                </a:moveTo>
                <a:lnTo>
                  <a:pt x="4364182" y="0"/>
                </a:lnTo>
                <a:lnTo>
                  <a:pt x="4364182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616159" y="832915"/>
            <a:ext cx="10714574" cy="10707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103"/>
              </a:lnSpc>
            </a:pPr>
            <a:r>
              <a:rPr lang="en-US" sz="8103" b="1">
                <a:solidFill>
                  <a:srgbClr val="FFFFFF"/>
                </a:solidFill>
                <a:latin typeface="Barlow Condensed Bold"/>
                <a:ea typeface="Barlow Condensed Bold"/>
                <a:cs typeface="Barlow Condensed Bold"/>
                <a:sym typeface="Barlow Condensed Bold"/>
              </a:rPr>
              <a:t>A CHRISTIAN PERSPECTIVE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624654" y="2021866"/>
            <a:ext cx="9865117" cy="5878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59"/>
              </a:lnSpc>
            </a:pPr>
            <a:r>
              <a:rPr lang="en-US" sz="4359" b="1">
                <a:solidFill>
                  <a:srgbClr val="D64030"/>
                </a:solidFill>
                <a:latin typeface="Barlow Condensed Bold"/>
                <a:ea typeface="Barlow Condensed Bold"/>
                <a:cs typeface="Barlow Condensed Bold"/>
                <a:sym typeface="Barlow Condensed Bold"/>
              </a:rPr>
              <a:t>FAITH IN ACTION, HOPE FOR OUR COMMUNITIES</a:t>
            </a:r>
          </a:p>
        </p:txBody>
      </p:sp>
      <p:sp>
        <p:nvSpPr>
          <p:cNvPr id="6" name="Freeform 6"/>
          <p:cNvSpPr/>
          <p:nvPr/>
        </p:nvSpPr>
        <p:spPr>
          <a:xfrm>
            <a:off x="0" y="2350377"/>
            <a:ext cx="10675292" cy="229572"/>
          </a:xfrm>
          <a:custGeom>
            <a:avLst/>
            <a:gdLst/>
            <a:ahLst/>
            <a:cxnLst/>
            <a:rect l="l" t="t" r="r" b="b"/>
            <a:pathLst>
              <a:path w="10675292" h="229572">
                <a:moveTo>
                  <a:pt x="0" y="0"/>
                </a:moveTo>
                <a:lnTo>
                  <a:pt x="10675292" y="0"/>
                </a:lnTo>
                <a:lnTo>
                  <a:pt x="10675292" y="229572"/>
                </a:lnTo>
                <a:lnTo>
                  <a:pt x="0" y="2295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727920" y="3035525"/>
            <a:ext cx="2217341" cy="6994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290"/>
              </a:lnSpc>
            </a:pPr>
            <a:r>
              <a:rPr lang="en-US" sz="5290" b="1">
                <a:solidFill>
                  <a:srgbClr val="D64030"/>
                </a:solidFill>
                <a:latin typeface="Barlow Condensed Bold"/>
                <a:ea typeface="Barlow Condensed Bold"/>
                <a:cs typeface="Barlow Condensed Bold"/>
                <a:sym typeface="Barlow Condensed Bold"/>
              </a:rPr>
              <a:t>SERVICE</a:t>
            </a:r>
          </a:p>
        </p:txBody>
      </p:sp>
      <p:sp>
        <p:nvSpPr>
          <p:cNvPr id="8" name="Freeform 8"/>
          <p:cNvSpPr/>
          <p:nvPr/>
        </p:nvSpPr>
        <p:spPr>
          <a:xfrm>
            <a:off x="3259464" y="2776725"/>
            <a:ext cx="229694" cy="1082267"/>
          </a:xfrm>
          <a:custGeom>
            <a:avLst/>
            <a:gdLst/>
            <a:ahLst/>
            <a:cxnLst/>
            <a:rect l="l" t="t" r="r" b="b"/>
            <a:pathLst>
              <a:path w="229694" h="1082267">
                <a:moveTo>
                  <a:pt x="0" y="0"/>
                </a:moveTo>
                <a:lnTo>
                  <a:pt x="229694" y="0"/>
                </a:lnTo>
                <a:lnTo>
                  <a:pt x="229694" y="1082266"/>
                </a:lnTo>
                <a:lnTo>
                  <a:pt x="0" y="108226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3890926" y="2930072"/>
            <a:ext cx="4706580" cy="8476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47"/>
              </a:lnSpc>
            </a:pPr>
            <a:r>
              <a:rPr lang="en-US" sz="2789" spc="55">
                <a:solidFill>
                  <a:srgbClr val="FFFFFF">
                    <a:alpha val="84706"/>
                  </a:srgbClr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Following Jesus by serving others with dedication and hard work.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25718" y="4269809"/>
            <a:ext cx="2437556" cy="6575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44"/>
              </a:lnSpc>
            </a:pPr>
            <a:r>
              <a:rPr lang="en-US" sz="5044" b="1">
                <a:solidFill>
                  <a:srgbClr val="D64030"/>
                </a:solidFill>
                <a:latin typeface="Barlow Condensed Bold"/>
                <a:ea typeface="Barlow Condensed Bold"/>
                <a:cs typeface="Barlow Condensed Bold"/>
                <a:sym typeface="Barlow Condensed Bold"/>
              </a:rPr>
              <a:t>COURAGE</a:t>
            </a:r>
          </a:p>
        </p:txBody>
      </p:sp>
      <p:sp>
        <p:nvSpPr>
          <p:cNvPr id="11" name="Freeform 11"/>
          <p:cNvSpPr/>
          <p:nvPr/>
        </p:nvSpPr>
        <p:spPr>
          <a:xfrm>
            <a:off x="3259464" y="4066699"/>
            <a:ext cx="229694" cy="1082267"/>
          </a:xfrm>
          <a:custGeom>
            <a:avLst/>
            <a:gdLst/>
            <a:ahLst/>
            <a:cxnLst/>
            <a:rect l="l" t="t" r="r" b="b"/>
            <a:pathLst>
              <a:path w="229694" h="1082267">
                <a:moveTo>
                  <a:pt x="0" y="0"/>
                </a:moveTo>
                <a:lnTo>
                  <a:pt x="229694" y="0"/>
                </a:lnTo>
                <a:lnTo>
                  <a:pt x="229694" y="1082267"/>
                </a:lnTo>
                <a:lnTo>
                  <a:pt x="0" y="108226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3893004" y="4174585"/>
            <a:ext cx="5483923" cy="8190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83"/>
              </a:lnSpc>
            </a:pPr>
            <a:r>
              <a:rPr lang="en-US" sz="2735" spc="54">
                <a:solidFill>
                  <a:srgbClr val="FFFFFF">
                    <a:alpha val="84706"/>
                  </a:srgbClr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Facing challenges and discrimination with faith, hope and strength.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728633" y="5505503"/>
            <a:ext cx="2146032" cy="6994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290"/>
              </a:lnSpc>
            </a:pPr>
            <a:r>
              <a:rPr lang="en-US" sz="5290" b="1">
                <a:solidFill>
                  <a:srgbClr val="D64030"/>
                </a:solidFill>
                <a:latin typeface="Barlow Condensed Bold"/>
                <a:ea typeface="Barlow Condensed Bold"/>
                <a:cs typeface="Barlow Condensed Bold"/>
                <a:sym typeface="Barlow Condensed Bold"/>
              </a:rPr>
              <a:t>DIGNITY</a:t>
            </a:r>
          </a:p>
        </p:txBody>
      </p:sp>
      <p:sp>
        <p:nvSpPr>
          <p:cNvPr id="14" name="Freeform 14"/>
          <p:cNvSpPr/>
          <p:nvPr/>
        </p:nvSpPr>
        <p:spPr>
          <a:xfrm>
            <a:off x="3259464" y="5356674"/>
            <a:ext cx="229694" cy="1082267"/>
          </a:xfrm>
          <a:custGeom>
            <a:avLst/>
            <a:gdLst/>
            <a:ahLst/>
            <a:cxnLst/>
            <a:rect l="l" t="t" r="r" b="b"/>
            <a:pathLst>
              <a:path w="229694" h="1082267">
                <a:moveTo>
                  <a:pt x="0" y="0"/>
                </a:moveTo>
                <a:lnTo>
                  <a:pt x="229694" y="0"/>
                </a:lnTo>
                <a:lnTo>
                  <a:pt x="229694" y="1082266"/>
                </a:lnTo>
                <a:lnTo>
                  <a:pt x="0" y="108226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3891545" y="5419100"/>
            <a:ext cx="4644760" cy="8476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47"/>
              </a:lnSpc>
            </a:pPr>
            <a:r>
              <a:rPr lang="en-US" sz="2789" spc="55">
                <a:solidFill>
                  <a:srgbClr val="FFFFFF">
                    <a:alpha val="84706"/>
                  </a:srgbClr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Seeing every person as made in God’s image, worthy of respect.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28208" y="6725431"/>
            <a:ext cx="2188610" cy="6994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290"/>
              </a:lnSpc>
            </a:pPr>
            <a:r>
              <a:rPr lang="en-US" sz="5290" b="1">
                <a:solidFill>
                  <a:srgbClr val="D64030"/>
                </a:solidFill>
                <a:latin typeface="Barlow Condensed Bold"/>
                <a:ea typeface="Barlow Condensed Bold"/>
                <a:cs typeface="Barlow Condensed Bold"/>
                <a:sym typeface="Barlow Condensed Bold"/>
              </a:rPr>
              <a:t>JUSTICE</a:t>
            </a:r>
          </a:p>
        </p:txBody>
      </p:sp>
      <p:sp>
        <p:nvSpPr>
          <p:cNvPr id="17" name="Freeform 17"/>
          <p:cNvSpPr/>
          <p:nvPr/>
        </p:nvSpPr>
        <p:spPr>
          <a:xfrm>
            <a:off x="3259464" y="6428009"/>
            <a:ext cx="229694" cy="1082267"/>
          </a:xfrm>
          <a:custGeom>
            <a:avLst/>
            <a:gdLst/>
            <a:ahLst/>
            <a:cxnLst/>
            <a:rect l="l" t="t" r="r" b="b"/>
            <a:pathLst>
              <a:path w="229694" h="1082267">
                <a:moveTo>
                  <a:pt x="0" y="0"/>
                </a:moveTo>
                <a:lnTo>
                  <a:pt x="229694" y="0"/>
                </a:lnTo>
                <a:lnTo>
                  <a:pt x="229694" y="1082266"/>
                </a:lnTo>
                <a:lnTo>
                  <a:pt x="0" y="108226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8" name="TextBox 18"/>
          <p:cNvSpPr txBox="1"/>
          <p:nvPr/>
        </p:nvSpPr>
        <p:spPr>
          <a:xfrm>
            <a:off x="3892788" y="6629502"/>
            <a:ext cx="4520465" cy="409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83"/>
              </a:lnSpc>
            </a:pPr>
            <a:r>
              <a:rPr lang="en-US" sz="2735" spc="54">
                <a:solidFill>
                  <a:srgbClr val="FFFFFF">
                    <a:alpha val="84706"/>
                  </a:srgbClr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Speaking up for fairness</a:t>
            </a:r>
          </a:p>
        </p:txBody>
      </p:sp>
      <p:sp>
        <p:nvSpPr>
          <p:cNvPr id="19" name="Freeform 19"/>
          <p:cNvSpPr/>
          <p:nvPr/>
        </p:nvSpPr>
        <p:spPr>
          <a:xfrm>
            <a:off x="616159" y="7910325"/>
            <a:ext cx="8498670" cy="2153601"/>
          </a:xfrm>
          <a:custGeom>
            <a:avLst/>
            <a:gdLst/>
            <a:ahLst/>
            <a:cxnLst/>
            <a:rect l="l" t="t" r="r" b="b"/>
            <a:pathLst>
              <a:path w="8498670" h="2153601">
                <a:moveTo>
                  <a:pt x="0" y="0"/>
                </a:moveTo>
                <a:lnTo>
                  <a:pt x="8498670" y="0"/>
                </a:lnTo>
                <a:lnTo>
                  <a:pt x="8498670" y="2153602"/>
                </a:lnTo>
                <a:lnTo>
                  <a:pt x="0" y="215360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999652" y="8243812"/>
            <a:ext cx="2259812" cy="362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84"/>
              </a:lnSpc>
            </a:pPr>
            <a:r>
              <a:rPr lang="en-US" sz="2784" b="1">
                <a:solidFill>
                  <a:srgbClr val="D64030"/>
                </a:solidFill>
                <a:latin typeface="Barlow Condensed Bold"/>
                <a:ea typeface="Barlow Condensed Bold"/>
                <a:cs typeface="Barlow Condensed Bold"/>
                <a:sym typeface="Barlow Condensed Bold"/>
              </a:rPr>
              <a:t>GALATIANS 3:28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999652" y="8647655"/>
            <a:ext cx="2259812" cy="7853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63"/>
              </a:lnSpc>
            </a:pPr>
            <a:r>
              <a:rPr lang="en-US" sz="2635" spc="52">
                <a:solidFill>
                  <a:srgbClr val="FFFFFF">
                    <a:alpha val="84706"/>
                  </a:srgbClr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“...you are all one in Jesus Christ”</a:t>
            </a:r>
          </a:p>
        </p:txBody>
      </p:sp>
      <p:sp>
        <p:nvSpPr>
          <p:cNvPr id="22" name="Freeform 22"/>
          <p:cNvSpPr/>
          <p:nvPr/>
        </p:nvSpPr>
        <p:spPr>
          <a:xfrm>
            <a:off x="3915732" y="8133399"/>
            <a:ext cx="229694" cy="1300906"/>
          </a:xfrm>
          <a:custGeom>
            <a:avLst/>
            <a:gdLst/>
            <a:ahLst/>
            <a:cxnLst/>
            <a:rect l="l" t="t" r="r" b="b"/>
            <a:pathLst>
              <a:path w="229694" h="1300906">
                <a:moveTo>
                  <a:pt x="0" y="0"/>
                </a:moveTo>
                <a:lnTo>
                  <a:pt x="229694" y="0"/>
                </a:lnTo>
                <a:lnTo>
                  <a:pt x="229694" y="1300906"/>
                </a:lnTo>
                <a:lnTo>
                  <a:pt x="0" y="130090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23" name="TextBox 23"/>
          <p:cNvSpPr txBox="1"/>
          <p:nvPr/>
        </p:nvSpPr>
        <p:spPr>
          <a:xfrm>
            <a:off x="4584724" y="8253337"/>
            <a:ext cx="2299520" cy="4117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084"/>
              </a:lnSpc>
            </a:pPr>
            <a:r>
              <a:rPr lang="en-US" sz="3084" b="1">
                <a:solidFill>
                  <a:srgbClr val="D64030"/>
                </a:solidFill>
                <a:latin typeface="Barlow Condensed Bold"/>
                <a:ea typeface="Barlow Condensed Bold"/>
                <a:cs typeface="Barlow Condensed Bold"/>
                <a:sym typeface="Barlow Condensed Bold"/>
              </a:rPr>
              <a:t>MATTHEW 25:40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4575729" y="8638131"/>
            <a:ext cx="3474491" cy="15430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87"/>
              </a:lnSpc>
            </a:pPr>
            <a:r>
              <a:rPr lang="en-US" sz="2489" spc="49">
                <a:solidFill>
                  <a:srgbClr val="FFFFFF">
                    <a:alpha val="84706"/>
                  </a:srgbClr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‘Truly, I say to you, as you did it to one of the least of these my brothers, you did it to me.’” </a:t>
            </a:r>
          </a:p>
          <a:p>
            <a:pPr algn="l">
              <a:lnSpc>
                <a:spcPts val="3347"/>
              </a:lnSpc>
            </a:pPr>
            <a:endParaRPr lang="en-US" sz="2489" spc="49">
              <a:solidFill>
                <a:srgbClr val="FFFFFF">
                  <a:alpha val="84706"/>
                </a:srgbClr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11216061" y="8045222"/>
            <a:ext cx="6213470" cy="15528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92"/>
              </a:lnSpc>
            </a:pPr>
            <a:r>
              <a:rPr lang="en-US" sz="3410" spc="68">
                <a:solidFill>
                  <a:srgbClr val="FFFFFF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Our faith calls us.</a:t>
            </a:r>
          </a:p>
          <a:p>
            <a:pPr algn="l">
              <a:lnSpc>
                <a:spcPts val="4092"/>
              </a:lnSpc>
            </a:pPr>
            <a:r>
              <a:rPr lang="en-US" sz="3410" spc="68">
                <a:solidFill>
                  <a:srgbClr val="FFFFFF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Their story inspires us.</a:t>
            </a:r>
          </a:p>
          <a:p>
            <a:pPr algn="l">
              <a:lnSpc>
                <a:spcPts val="4092"/>
              </a:lnSpc>
            </a:pPr>
            <a:r>
              <a:rPr lang="en-US" sz="3410" b="1" spc="68">
                <a:solidFill>
                  <a:srgbClr val="D64030"/>
                </a:solidFill>
                <a:latin typeface="Barlow Condensed Bold"/>
                <a:ea typeface="Barlow Condensed Bold"/>
                <a:cs typeface="Barlow Condensed Bold"/>
                <a:sym typeface="Barlow Condensed Bold"/>
              </a:rPr>
              <a:t>Ordinary people built modern Britain.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048625" y="209550"/>
            <a:ext cx="10239375" cy="10077450"/>
          </a:xfrm>
          <a:custGeom>
            <a:avLst/>
            <a:gdLst/>
            <a:ahLst/>
            <a:cxnLst/>
            <a:rect l="l" t="t" r="r" b="b"/>
            <a:pathLst>
              <a:path w="10239375" h="10077450">
                <a:moveTo>
                  <a:pt x="0" y="0"/>
                </a:moveTo>
                <a:lnTo>
                  <a:pt x="10239375" y="0"/>
                </a:lnTo>
                <a:lnTo>
                  <a:pt x="10239375" y="10077450"/>
                </a:lnTo>
                <a:lnTo>
                  <a:pt x="0" y="100774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629011" y="936920"/>
            <a:ext cx="6750474" cy="16171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2199"/>
              </a:lnSpc>
            </a:pPr>
            <a:r>
              <a:rPr lang="en-US" sz="12199" b="1">
                <a:solidFill>
                  <a:srgbClr val="FFFFFF">
                    <a:alpha val="89804"/>
                  </a:srgbClr>
                </a:solidFill>
                <a:latin typeface="Barlow Condensed Semi-Bold"/>
                <a:ea typeface="Barlow Condensed Semi-Bold"/>
                <a:cs typeface="Barlow Condensed Semi-Bold"/>
                <a:sym typeface="Barlow Condensed Semi-Bold"/>
              </a:rPr>
              <a:t>REFLECTION</a:t>
            </a:r>
          </a:p>
        </p:txBody>
      </p:sp>
      <p:sp>
        <p:nvSpPr>
          <p:cNvPr id="5" name="Freeform 5"/>
          <p:cNvSpPr/>
          <p:nvPr/>
        </p:nvSpPr>
        <p:spPr>
          <a:xfrm>
            <a:off x="1085850" y="3000375"/>
            <a:ext cx="6534150" cy="428625"/>
          </a:xfrm>
          <a:custGeom>
            <a:avLst/>
            <a:gdLst/>
            <a:ahLst/>
            <a:cxnLst/>
            <a:rect l="l" t="t" r="r" b="b"/>
            <a:pathLst>
              <a:path w="6534150" h="428625">
                <a:moveTo>
                  <a:pt x="0" y="0"/>
                </a:moveTo>
                <a:lnTo>
                  <a:pt x="6534150" y="0"/>
                </a:lnTo>
                <a:lnTo>
                  <a:pt x="6534150" y="428625"/>
                </a:lnTo>
                <a:lnTo>
                  <a:pt x="0" y="42862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625755" y="4385034"/>
            <a:ext cx="9754945" cy="4642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59"/>
              </a:lnSpc>
            </a:pPr>
            <a:r>
              <a:rPr lang="en-US" sz="3132" b="1">
                <a:solidFill>
                  <a:srgbClr val="FFFFFF">
                    <a:alpha val="89804"/>
                  </a:srgbClr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What does the phrase “next door heroes and heroines” mean to you?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64495" y="5063132"/>
            <a:ext cx="5881002" cy="9286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59"/>
              </a:lnSpc>
            </a:pPr>
            <a:r>
              <a:rPr lang="en-US" sz="3132" b="1">
                <a:solidFill>
                  <a:srgbClr val="FFFFFF">
                    <a:alpha val="89804"/>
                  </a:srgbClr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Why are nursing, transport, teaching</a:t>
            </a:r>
          </a:p>
          <a:p>
            <a:pPr algn="l">
              <a:lnSpc>
                <a:spcPts val="3759"/>
              </a:lnSpc>
            </a:pPr>
            <a:r>
              <a:rPr lang="en-US" sz="3132" b="1">
                <a:solidFill>
                  <a:srgbClr val="FFFFFF">
                    <a:alpha val="89804"/>
                  </a:srgbClr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and factory work important to a country?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669282" y="6223434"/>
            <a:ext cx="5402292" cy="9286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59"/>
              </a:lnSpc>
            </a:pPr>
            <a:r>
              <a:rPr lang="en-US" sz="3132" b="1">
                <a:solidFill>
                  <a:srgbClr val="FFFFFF">
                    <a:alpha val="89804"/>
                  </a:srgbClr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What can we learn from people who contributed despite unfair treatment?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61422" y="7398804"/>
            <a:ext cx="6188273" cy="9286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759"/>
              </a:lnSpc>
            </a:pPr>
            <a:r>
              <a:rPr lang="en-US" sz="3132" b="1">
                <a:solidFill>
                  <a:srgbClr val="FFFFFF">
                    <a:alpha val="89804"/>
                  </a:srgbClr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Who are the ordinary heroes and heorines in our school?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660249" y="8528967"/>
            <a:ext cx="6305611" cy="9286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59"/>
              </a:lnSpc>
            </a:pPr>
            <a:r>
              <a:rPr lang="en-US" sz="3132" b="1">
                <a:solidFill>
                  <a:srgbClr val="FFFFFF">
                    <a:alpha val="89804"/>
                  </a:srgbClr>
                </a:solidFill>
                <a:latin typeface="Barlow Condensed Medium"/>
                <a:ea typeface="Barlow Condensed Medium"/>
                <a:cs typeface="Barlow Condensed Medium"/>
                <a:sym typeface="Barlow Condensed Medium"/>
              </a:rPr>
              <a:t>How can we make sure every contribution is recognised and respected?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706488" y="0"/>
            <a:ext cx="9581512" cy="10287000"/>
          </a:xfrm>
          <a:custGeom>
            <a:avLst/>
            <a:gdLst/>
            <a:ahLst/>
            <a:cxnLst/>
            <a:rect l="l" t="t" r="r" b="b"/>
            <a:pathLst>
              <a:path w="9581512" h="10287000">
                <a:moveTo>
                  <a:pt x="0" y="0"/>
                </a:moveTo>
                <a:lnTo>
                  <a:pt x="9581512" y="0"/>
                </a:lnTo>
                <a:lnTo>
                  <a:pt x="9581512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487732" y="0"/>
            <a:ext cx="5020450" cy="10287000"/>
          </a:xfrm>
          <a:custGeom>
            <a:avLst/>
            <a:gdLst/>
            <a:ahLst/>
            <a:cxnLst/>
            <a:rect l="l" t="t" r="r" b="b"/>
            <a:pathLst>
              <a:path w="5020450" h="10287000">
                <a:moveTo>
                  <a:pt x="0" y="0"/>
                </a:moveTo>
                <a:lnTo>
                  <a:pt x="5020450" y="0"/>
                </a:lnTo>
                <a:lnTo>
                  <a:pt x="502045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645330" y="1200150"/>
            <a:ext cx="8721811" cy="12012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070"/>
              </a:lnSpc>
            </a:pPr>
            <a:r>
              <a:rPr lang="en-US" sz="9070" b="1" spc="-88">
                <a:solidFill>
                  <a:srgbClr val="D83E2B"/>
                </a:solidFill>
                <a:latin typeface="Barlow Condensed Semi-Bold"/>
                <a:ea typeface="Barlow Condensed Semi-Bold"/>
                <a:cs typeface="Barlow Condensed Semi-Bold"/>
                <a:sym typeface="Barlow Condensed Semi-Bold"/>
              </a:rPr>
              <a:t>REFLECTION</a:t>
            </a:r>
          </a:p>
        </p:txBody>
      </p:sp>
      <p:sp>
        <p:nvSpPr>
          <p:cNvPr id="6" name="Freeform 6"/>
          <p:cNvSpPr/>
          <p:nvPr/>
        </p:nvSpPr>
        <p:spPr>
          <a:xfrm>
            <a:off x="184478" y="2619110"/>
            <a:ext cx="4664421" cy="611880"/>
          </a:xfrm>
          <a:custGeom>
            <a:avLst/>
            <a:gdLst/>
            <a:ahLst/>
            <a:cxnLst/>
            <a:rect l="l" t="t" r="r" b="b"/>
            <a:pathLst>
              <a:path w="4664421" h="611880">
                <a:moveTo>
                  <a:pt x="0" y="0"/>
                </a:moveTo>
                <a:lnTo>
                  <a:pt x="4664421" y="0"/>
                </a:lnTo>
                <a:lnTo>
                  <a:pt x="4664421" y="611880"/>
                </a:lnTo>
                <a:lnTo>
                  <a:pt x="0" y="61188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779259" y="3631040"/>
            <a:ext cx="8693635" cy="4401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82"/>
              </a:lnSpc>
            </a:pPr>
            <a:r>
              <a:rPr lang="en-US" sz="3167" spc="-30">
                <a:solidFill>
                  <a:srgbClr val="FFFFFF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How can we  develop the resilience that the  Windrush generation showed?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760253" y="4881089"/>
            <a:ext cx="8855824" cy="4401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82"/>
              </a:lnSpc>
            </a:pPr>
            <a:r>
              <a:rPr lang="en-US" sz="3167" spc="-30">
                <a:solidFill>
                  <a:srgbClr val="FFFFFF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How important is reslience to success in life?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57694" y="5916941"/>
            <a:ext cx="7769986" cy="1296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82"/>
              </a:lnSpc>
            </a:pPr>
            <a:r>
              <a:rPr lang="en-US" sz="3167" spc="-30">
                <a:solidFill>
                  <a:srgbClr val="FFFFFF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How can we repect and acknowledge the contributions of people doing ordinary jobs around us such as cleaning,  serving food and driving buses?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57694" y="7613966"/>
            <a:ext cx="7276662" cy="8685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82"/>
              </a:lnSpc>
            </a:pPr>
            <a:r>
              <a:rPr lang="en-US" sz="3167" spc="-30">
                <a:solidFill>
                  <a:srgbClr val="FFFFFF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What lessons  can we learn from the Windrush Generation’s story ?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79259" y="8535518"/>
            <a:ext cx="6898476" cy="9569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58"/>
              </a:lnSpc>
            </a:pPr>
            <a:endParaRPr/>
          </a:p>
          <a:p>
            <a:pPr algn="l">
              <a:lnSpc>
                <a:spcPts val="3758"/>
              </a:lnSpc>
            </a:pPr>
            <a:r>
              <a:rPr lang="en-US" sz="3758" b="1" spc="-36">
                <a:solidFill>
                  <a:srgbClr val="D83E2B"/>
                </a:solidFill>
                <a:latin typeface="Barlow Condensed Bold"/>
                <a:ea typeface="Barlow Condensed Bold"/>
                <a:cs typeface="Barlow Condensed Bold"/>
                <a:sym typeface="Barlow Condensed Bold"/>
              </a:rPr>
              <a:t>Make a commitment to contribute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0"/>
            <a:ext cx="10237780" cy="10287000"/>
          </a:xfrm>
          <a:custGeom>
            <a:avLst/>
            <a:gdLst/>
            <a:ahLst/>
            <a:cxnLst/>
            <a:rect l="l" t="t" r="r" b="b"/>
            <a:pathLst>
              <a:path w="10237780" h="10287000">
                <a:moveTo>
                  <a:pt x="0" y="0"/>
                </a:moveTo>
                <a:lnTo>
                  <a:pt x="10237780" y="0"/>
                </a:lnTo>
                <a:lnTo>
                  <a:pt x="1023778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0008086" y="0"/>
            <a:ext cx="8279914" cy="10287000"/>
          </a:xfrm>
          <a:custGeom>
            <a:avLst/>
            <a:gdLst/>
            <a:ahLst/>
            <a:cxnLst/>
            <a:rect l="l" t="t" r="r" b="b"/>
            <a:pathLst>
              <a:path w="8279914" h="10287000">
                <a:moveTo>
                  <a:pt x="0" y="0"/>
                </a:moveTo>
                <a:lnTo>
                  <a:pt x="8279914" y="0"/>
                </a:lnTo>
                <a:lnTo>
                  <a:pt x="8279914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722062" y="914586"/>
            <a:ext cx="5482081" cy="10398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662"/>
              </a:lnSpc>
            </a:pPr>
            <a:r>
              <a:rPr lang="en-US" sz="8509" b="1">
                <a:solidFill>
                  <a:srgbClr val="FFFFFF"/>
                </a:solidFill>
                <a:latin typeface="Barlow Condensed Semi-Bold"/>
                <a:ea typeface="Barlow Condensed Semi-Bold"/>
                <a:cs typeface="Barlow Condensed Semi-Bold"/>
                <a:sym typeface="Barlow Condensed Semi-Bold"/>
              </a:rPr>
              <a:t>A PRAYER FOR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696338" y="1878478"/>
            <a:ext cx="8054485" cy="20037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662"/>
              </a:lnSpc>
            </a:pPr>
            <a:r>
              <a:rPr lang="en-US" sz="7200" b="1" dirty="0">
                <a:solidFill>
                  <a:srgbClr val="DB3C29"/>
                </a:solidFill>
                <a:latin typeface="Barlow Condensed Bold"/>
                <a:ea typeface="Barlow Condensed Bold"/>
                <a:cs typeface="Barlow Condensed Bold"/>
                <a:sym typeface="Barlow Condensed Bold"/>
              </a:rPr>
              <a:t>COURAGE, KINDNESS AND COMMUNITY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12695" y="4159393"/>
            <a:ext cx="6368277" cy="8313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48"/>
              </a:lnSpc>
            </a:pPr>
            <a:r>
              <a:rPr lang="en-US" sz="3045">
                <a:solidFill>
                  <a:srgbClr val="FFFFFF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Dear Lord, Thank you for the courage, resilence, skill and service of the Windrush Generation.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703764" y="5247895"/>
            <a:ext cx="7311837" cy="8401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85"/>
              </a:lnSpc>
            </a:pPr>
            <a:r>
              <a:rPr lang="en-US" sz="2988">
                <a:solidFill>
                  <a:srgbClr val="FFFFFF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We remember the nurses, transport workers, teachers and factory workers who rebuilt Britain after the war.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17745" y="6341952"/>
            <a:ext cx="5913769" cy="8313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48"/>
              </a:lnSpc>
            </a:pPr>
            <a:r>
              <a:rPr lang="en-US" sz="3045">
                <a:solidFill>
                  <a:srgbClr val="FFFFFF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Give us courage to  face the unknown and cope with hostility as they did.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15296" y="7426333"/>
            <a:ext cx="6158718" cy="8313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48"/>
              </a:lnSpc>
            </a:pPr>
            <a:r>
              <a:rPr lang="en-US" sz="3045">
                <a:solidFill>
                  <a:srgbClr val="FFFFFF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Fill our hearts with kindness to welcome and include all people.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12695" y="8525774"/>
            <a:ext cx="6418777" cy="12418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48"/>
              </a:lnSpc>
            </a:pPr>
            <a:r>
              <a:rPr lang="en-US" sz="3045">
                <a:solidFill>
                  <a:srgbClr val="FFFFFF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Grant us wisdom to learn from history and to respect and value everyone’s contribution.  Amen.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555</Words>
  <Application>Microsoft Office PowerPoint</Application>
  <PresentationFormat>Custom</PresentationFormat>
  <Paragraphs>68</Paragraphs>
  <Slides>7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Barlow Condensed Semi-Bold</vt:lpstr>
      <vt:lpstr>Calibri</vt:lpstr>
      <vt:lpstr>Barlow Condensed Bold</vt:lpstr>
      <vt:lpstr>Barlow Condensed Medium</vt:lpstr>
      <vt:lpstr>Arial</vt:lpstr>
      <vt:lpstr>Barlow Condensed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Windrush Heroes Assembly</dc:title>
  <dc:creator>Ankhara Lloyd</dc:creator>
  <cp:lastModifiedBy>Ankhara Lloyd</cp:lastModifiedBy>
  <cp:revision>4</cp:revision>
  <dcterms:created xsi:type="dcterms:W3CDTF">2006-08-16T00:00:00Z</dcterms:created>
  <dcterms:modified xsi:type="dcterms:W3CDTF">2026-10-11T21:53:59Z</dcterms:modified>
  <dc:identifier>DAHXvRV8R1A</dc:identifier>
</cp:coreProperties>
</file>